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2.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7" r:id="rId2"/>
    <p:sldId id="258" r:id="rId3"/>
    <p:sldId id="277" r:id="rId4"/>
    <p:sldId id="282" r:id="rId5"/>
    <p:sldId id="280" r:id="rId6"/>
    <p:sldId id="260" r:id="rId7"/>
    <p:sldId id="259" r:id="rId8"/>
    <p:sldId id="261" r:id="rId9"/>
    <p:sldId id="268" r:id="rId10"/>
    <p:sldId id="269" r:id="rId11"/>
    <p:sldId id="262" r:id="rId12"/>
    <p:sldId id="285" r:id="rId13"/>
    <p:sldId id="265" r:id="rId14"/>
    <p:sldId id="266" r:id="rId15"/>
    <p:sldId id="270" r:id="rId16"/>
    <p:sldId id="271" r:id="rId17"/>
    <p:sldId id="283" r:id="rId18"/>
    <p:sldId id="273" r:id="rId19"/>
    <p:sldId id="274" r:id="rId20"/>
    <p:sldId id="284" r:id="rId21"/>
    <p:sldId id="275" r:id="rId22"/>
    <p:sldId id="276"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vi-VN"/>
              <a:t>Bấm để sửa kiểu tiêu đề Bản cái</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40577A24-5BF4-47EE-9318-2C62BC215720}" type="datetimeFigureOut">
              <a:rPr lang="vi-VN" smtClean="0"/>
              <a:t>28/01/2021</a:t>
            </a:fld>
            <a:endParaRPr lang="vi-VN"/>
          </a:p>
        </p:txBody>
      </p:sp>
      <p:sp>
        <p:nvSpPr>
          <p:cNvPr id="5" name="Footer Placeholder 4"/>
          <p:cNvSpPr>
            <a:spLocks noGrp="1"/>
          </p:cNvSpPr>
          <p:nvPr>
            <p:ph type="ftr" sz="quarter" idx="11"/>
          </p:nvPr>
        </p:nvSpPr>
        <p:spPr/>
        <p:txBody>
          <a:bodyPr/>
          <a:lstStyle/>
          <a:p>
            <a:endParaRPr lang="vi-V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2582465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vi-VN"/>
              <a:t>Bấm để sửa kiểu tiêu đề Bản cái</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0577A24-5BF4-47EE-9318-2C62BC215720}" type="datetimeFigureOut">
              <a:rPr lang="vi-VN" smtClean="0"/>
              <a:t>28/01/2021</a:t>
            </a:fld>
            <a:endParaRPr lang="vi-VN"/>
          </a:p>
        </p:txBody>
      </p:sp>
      <p:sp>
        <p:nvSpPr>
          <p:cNvPr id="5" name="Footer Placeholder 4"/>
          <p:cNvSpPr>
            <a:spLocks noGrp="1"/>
          </p:cNvSpPr>
          <p:nvPr>
            <p:ph type="ftr" sz="quarter" idx="11"/>
          </p:nvPr>
        </p:nvSpPr>
        <p:spPr/>
        <p:txBody>
          <a:bodyPr/>
          <a:lstStyle/>
          <a:p>
            <a:endParaRPr lang="vi-V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2620565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a:t>Bấm để sửa kiểu tiêu đề Bản cái</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0577A24-5BF4-47EE-9318-2C62BC215720}" type="datetimeFigureOut">
              <a:rPr lang="vi-VN" smtClean="0"/>
              <a:t>28/01/2021</a:t>
            </a:fld>
            <a:endParaRPr lang="vi-VN"/>
          </a:p>
        </p:txBody>
      </p:sp>
      <p:sp>
        <p:nvSpPr>
          <p:cNvPr id="5" name="Footer Placeholder 4"/>
          <p:cNvSpPr>
            <a:spLocks noGrp="1"/>
          </p:cNvSpPr>
          <p:nvPr>
            <p:ph type="ftr" sz="quarter" idx="11"/>
          </p:nvPr>
        </p:nvSpPr>
        <p:spPr/>
        <p:txBody>
          <a:bodyPr/>
          <a:lstStyle/>
          <a:p>
            <a:endParaRPr lang="vi-V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2F0984-FA9C-4353-A9B1-ED3060AF2830}" type="slidenum">
              <a:rPr lang="vi-VN" smtClean="0"/>
              <a:t>‹#›</a:t>
            </a:fld>
            <a:endParaRPr lang="vi-V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43771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vi-VN"/>
              <a:t>Bấm để sửa kiểu tiêu đề Bản cái</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a:t>Bấm để chỉnh sửa kiểu văn bản của Bản cái</a:t>
            </a:r>
          </a:p>
        </p:txBody>
      </p:sp>
      <p:sp>
        <p:nvSpPr>
          <p:cNvPr id="5" name="Date Placeholder 4"/>
          <p:cNvSpPr>
            <a:spLocks noGrp="1"/>
          </p:cNvSpPr>
          <p:nvPr>
            <p:ph type="dt" sz="half" idx="10"/>
          </p:nvPr>
        </p:nvSpPr>
        <p:spPr/>
        <p:txBody>
          <a:bodyPr/>
          <a:lstStyle/>
          <a:p>
            <a:fld id="{40577A24-5BF4-47EE-9318-2C62BC215720}" type="datetimeFigureOut">
              <a:rPr lang="vi-VN" smtClean="0"/>
              <a:t>28/01/2021</a:t>
            </a:fld>
            <a:endParaRPr lang="vi-VN"/>
          </a:p>
        </p:txBody>
      </p:sp>
      <p:sp>
        <p:nvSpPr>
          <p:cNvPr id="6" name="Footer Placeholder 5"/>
          <p:cNvSpPr>
            <a:spLocks noGrp="1"/>
          </p:cNvSpPr>
          <p:nvPr>
            <p:ph type="ftr" sz="quarter" idx="11"/>
          </p:nvPr>
        </p:nvSpPr>
        <p:spPr/>
        <p:txBody>
          <a:bodyPr/>
          <a:lstStyle/>
          <a:p>
            <a:endParaRPr lang="vi-V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3521374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vi-VN"/>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Bấm để chỉnh sửa kiểu văn bản của Bản cái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a:t>Bấm để chỉnh sửa kiểu văn bản của Bản cái</a:t>
            </a:r>
          </a:p>
        </p:txBody>
      </p:sp>
      <p:sp>
        <p:nvSpPr>
          <p:cNvPr id="5" name="Date Placeholder 4"/>
          <p:cNvSpPr>
            <a:spLocks noGrp="1"/>
          </p:cNvSpPr>
          <p:nvPr>
            <p:ph type="dt" sz="half" idx="10"/>
          </p:nvPr>
        </p:nvSpPr>
        <p:spPr/>
        <p:txBody>
          <a:bodyPr/>
          <a:lstStyle/>
          <a:p>
            <a:fld id="{40577A24-5BF4-47EE-9318-2C62BC215720}" type="datetimeFigureOut">
              <a:rPr lang="vi-VN" smtClean="0"/>
              <a:t>28/01/2021</a:t>
            </a:fld>
            <a:endParaRPr lang="vi-VN"/>
          </a:p>
        </p:txBody>
      </p:sp>
      <p:sp>
        <p:nvSpPr>
          <p:cNvPr id="6" name="Footer Placeholder 5"/>
          <p:cNvSpPr>
            <a:spLocks noGrp="1"/>
          </p:cNvSpPr>
          <p:nvPr>
            <p:ph type="ftr" sz="quarter" idx="11"/>
          </p:nvPr>
        </p:nvSpPr>
        <p:spPr/>
        <p:txBody>
          <a:bodyPr/>
          <a:lstStyle/>
          <a:p>
            <a:endParaRPr lang="vi-V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2F0984-FA9C-4353-A9B1-ED3060AF2830}" type="slidenum">
              <a:rPr lang="vi-VN" smtClean="0"/>
              <a:t>‹#›</a:t>
            </a:fld>
            <a:endParaRPr lang="vi-V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12740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vi-VN"/>
              <a:t>Bấm để sửa kiểu tiêu đề Bản cái</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a:t>Bấm để chỉnh sửa kiểu văn bản của Bản cái</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vi-VN"/>
              <a:t>Bấm để chỉnh sửa kiểu văn bản của Bản cái</a:t>
            </a:r>
          </a:p>
        </p:txBody>
      </p:sp>
      <p:sp>
        <p:nvSpPr>
          <p:cNvPr id="5" name="Date Placeholder 4"/>
          <p:cNvSpPr>
            <a:spLocks noGrp="1"/>
          </p:cNvSpPr>
          <p:nvPr>
            <p:ph type="dt" sz="half" idx="10"/>
          </p:nvPr>
        </p:nvSpPr>
        <p:spPr/>
        <p:txBody>
          <a:bodyPr/>
          <a:lstStyle/>
          <a:p>
            <a:fld id="{40577A24-5BF4-47EE-9318-2C62BC215720}" type="datetimeFigureOut">
              <a:rPr lang="vi-VN" smtClean="0"/>
              <a:t>28/01/2021</a:t>
            </a:fld>
            <a:endParaRPr lang="vi-VN"/>
          </a:p>
        </p:txBody>
      </p:sp>
      <p:sp>
        <p:nvSpPr>
          <p:cNvPr id="6" name="Footer Placeholder 5"/>
          <p:cNvSpPr>
            <a:spLocks noGrp="1"/>
          </p:cNvSpPr>
          <p:nvPr>
            <p:ph type="ftr" sz="quarter" idx="11"/>
          </p:nvPr>
        </p:nvSpPr>
        <p:spPr/>
        <p:txBody>
          <a:bodyPr/>
          <a:lstStyle/>
          <a:p>
            <a:endParaRPr lang="vi-V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1059008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0577A24-5BF4-47EE-9318-2C62BC215720}" type="datetimeFigureOut">
              <a:rPr lang="vi-VN" smtClean="0"/>
              <a:t>28/01/2021</a:t>
            </a:fld>
            <a:endParaRPr lang="vi-VN"/>
          </a:p>
        </p:txBody>
      </p:sp>
      <p:sp>
        <p:nvSpPr>
          <p:cNvPr id="5" name="Footer Placeholder 4"/>
          <p:cNvSpPr>
            <a:spLocks noGrp="1"/>
          </p:cNvSpPr>
          <p:nvPr>
            <p:ph type="ftr" sz="quarter" idx="11"/>
          </p:nvPr>
        </p:nvSpPr>
        <p:spPr/>
        <p:txBody>
          <a:bodyPr/>
          <a:lstStyle/>
          <a:p>
            <a:endParaRPr lang="vi-V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1073862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vi-VN"/>
              <a:t>Bấm để sửa kiểu tiêu đề Bản cái</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0577A24-5BF4-47EE-9318-2C62BC215720}" type="datetimeFigureOut">
              <a:rPr lang="vi-VN" smtClean="0"/>
              <a:t>28/01/2021</a:t>
            </a:fld>
            <a:endParaRPr lang="vi-VN"/>
          </a:p>
        </p:txBody>
      </p:sp>
      <p:sp>
        <p:nvSpPr>
          <p:cNvPr id="5" name="Footer Placeholder 4"/>
          <p:cNvSpPr>
            <a:spLocks noGrp="1"/>
          </p:cNvSpPr>
          <p:nvPr>
            <p:ph type="ftr" sz="quarter" idx="11"/>
          </p:nvPr>
        </p:nvSpPr>
        <p:spPr/>
        <p:txBody>
          <a:bodyPr/>
          <a:lstStyle/>
          <a:p>
            <a:endParaRPr lang="vi-V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6939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vi-VN"/>
              <a:t>Bấm để sửa kiểu tiêu đề Bản cái</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40577A24-5BF4-47EE-9318-2C62BC215720}" type="datetimeFigureOut">
              <a:rPr lang="vi-VN" smtClean="0"/>
              <a:t>28/01/2021</a:t>
            </a:fld>
            <a:endParaRPr lang="vi-VN"/>
          </a:p>
        </p:txBody>
      </p:sp>
      <p:sp>
        <p:nvSpPr>
          <p:cNvPr id="5" name="Footer Placeholder 4"/>
          <p:cNvSpPr>
            <a:spLocks noGrp="1"/>
          </p:cNvSpPr>
          <p:nvPr>
            <p:ph type="ftr" sz="quarter" idx="11"/>
          </p:nvPr>
        </p:nvSpPr>
        <p:spPr/>
        <p:txBody>
          <a:bodyPr/>
          <a:lstStyle/>
          <a:p>
            <a:endParaRPr lang="vi-V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116632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vi-VN"/>
              <a:t>Bấm để sửa kiểu tiêu đề Bản cái</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40577A24-5BF4-47EE-9318-2C62BC215720}" type="datetimeFigureOut">
              <a:rPr lang="vi-VN" smtClean="0"/>
              <a:t>28/01/2021</a:t>
            </a:fld>
            <a:endParaRPr lang="vi-VN"/>
          </a:p>
        </p:txBody>
      </p:sp>
      <p:sp>
        <p:nvSpPr>
          <p:cNvPr id="5" name="Footer Placeholder 4"/>
          <p:cNvSpPr>
            <a:spLocks noGrp="1"/>
          </p:cNvSpPr>
          <p:nvPr>
            <p:ph type="ftr" sz="quarter" idx="11"/>
          </p:nvPr>
        </p:nvSpPr>
        <p:spPr/>
        <p:txBody>
          <a:bodyPr/>
          <a:lstStyle/>
          <a:p>
            <a:endParaRPr lang="vi-V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2186826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40577A24-5BF4-47EE-9318-2C62BC215720}" type="datetimeFigureOut">
              <a:rPr lang="vi-VN" smtClean="0"/>
              <a:t>28/01/2021</a:t>
            </a:fld>
            <a:endParaRPr lang="vi-VN"/>
          </a:p>
        </p:txBody>
      </p:sp>
      <p:sp>
        <p:nvSpPr>
          <p:cNvPr id="6" name="Footer Placeholder 5"/>
          <p:cNvSpPr>
            <a:spLocks noGrp="1"/>
          </p:cNvSpPr>
          <p:nvPr>
            <p:ph type="ftr" sz="quarter" idx="11"/>
          </p:nvPr>
        </p:nvSpPr>
        <p:spPr/>
        <p:txBody>
          <a:bodyPr/>
          <a:lstStyle/>
          <a:p>
            <a:endParaRPr lang="vi-V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41913807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vi-VN"/>
              <a:t>Bấm để sửa kiểu tiêu đề Bản cái</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40577A24-5BF4-47EE-9318-2C62BC215720}" type="datetimeFigureOut">
              <a:rPr lang="vi-VN" smtClean="0"/>
              <a:t>28/01/2021</a:t>
            </a:fld>
            <a:endParaRPr lang="vi-VN"/>
          </a:p>
        </p:txBody>
      </p:sp>
      <p:sp>
        <p:nvSpPr>
          <p:cNvPr id="8" name="Footer Placeholder 7"/>
          <p:cNvSpPr>
            <a:spLocks noGrp="1"/>
          </p:cNvSpPr>
          <p:nvPr>
            <p:ph type="ftr" sz="quarter" idx="11"/>
          </p:nvPr>
        </p:nvSpPr>
        <p:spPr/>
        <p:txBody>
          <a:bodyPr/>
          <a:lstStyle/>
          <a:p>
            <a:endParaRPr lang="vi-V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342218145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40577A24-5BF4-47EE-9318-2C62BC215720}" type="datetimeFigureOut">
              <a:rPr lang="vi-VN" smtClean="0"/>
              <a:t>28/01/2021</a:t>
            </a:fld>
            <a:endParaRPr lang="vi-VN"/>
          </a:p>
        </p:txBody>
      </p:sp>
      <p:sp>
        <p:nvSpPr>
          <p:cNvPr id="4" name="Footer Placeholder 3"/>
          <p:cNvSpPr>
            <a:spLocks noGrp="1"/>
          </p:cNvSpPr>
          <p:nvPr>
            <p:ph type="ftr" sz="quarter" idx="11"/>
          </p:nvPr>
        </p:nvSpPr>
        <p:spPr/>
        <p:txBody>
          <a:bodyPr/>
          <a:lstStyle/>
          <a:p>
            <a:endParaRPr lang="vi-V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227120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577A24-5BF4-47EE-9318-2C62BC215720}" type="datetimeFigureOut">
              <a:rPr lang="vi-VN" smtClean="0"/>
              <a:t>28/01/2021</a:t>
            </a:fld>
            <a:endParaRPr lang="vi-VN"/>
          </a:p>
        </p:txBody>
      </p:sp>
      <p:sp>
        <p:nvSpPr>
          <p:cNvPr id="3" name="Footer Placeholder 2"/>
          <p:cNvSpPr>
            <a:spLocks noGrp="1"/>
          </p:cNvSpPr>
          <p:nvPr>
            <p:ph type="ftr" sz="quarter" idx="11"/>
          </p:nvPr>
        </p:nvSpPr>
        <p:spPr/>
        <p:txBody>
          <a:bodyPr/>
          <a:lstStyle/>
          <a:p>
            <a:endParaRPr lang="vi-V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1142300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vi-VN"/>
              <a:t>Bấm để sửa kiểu tiêu đề Bản cái</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0577A24-5BF4-47EE-9318-2C62BC215720}" type="datetimeFigureOut">
              <a:rPr lang="vi-VN" smtClean="0"/>
              <a:t>28/01/2021</a:t>
            </a:fld>
            <a:endParaRPr lang="vi-VN"/>
          </a:p>
        </p:txBody>
      </p:sp>
      <p:sp>
        <p:nvSpPr>
          <p:cNvPr id="6" name="Footer Placeholder 5"/>
          <p:cNvSpPr>
            <a:spLocks noGrp="1"/>
          </p:cNvSpPr>
          <p:nvPr>
            <p:ph type="ftr" sz="quarter" idx="11"/>
          </p:nvPr>
        </p:nvSpPr>
        <p:spPr/>
        <p:txBody>
          <a:bodyPr/>
          <a:lstStyle/>
          <a:p>
            <a:endParaRPr lang="vi-V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371860700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a:t>Bấm biểu tượng để thêm hình ảnh</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0577A24-5BF4-47EE-9318-2C62BC215720}" type="datetimeFigureOut">
              <a:rPr lang="vi-VN" smtClean="0"/>
              <a:t>28/01/2021</a:t>
            </a:fld>
            <a:endParaRPr lang="vi-VN"/>
          </a:p>
        </p:txBody>
      </p:sp>
      <p:sp>
        <p:nvSpPr>
          <p:cNvPr id="6" name="Footer Placeholder 5"/>
          <p:cNvSpPr>
            <a:spLocks noGrp="1"/>
          </p:cNvSpPr>
          <p:nvPr>
            <p:ph type="ftr" sz="quarter" idx="11"/>
          </p:nvPr>
        </p:nvSpPr>
        <p:spPr/>
        <p:txBody>
          <a:bodyPr/>
          <a:lstStyle/>
          <a:p>
            <a:endParaRPr lang="vi-V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62F0984-FA9C-4353-A9B1-ED3060AF2830}" type="slidenum">
              <a:rPr lang="vi-VN" smtClean="0"/>
              <a:t>‹#›</a:t>
            </a:fld>
            <a:endParaRPr lang="vi-VN"/>
          </a:p>
        </p:txBody>
      </p:sp>
    </p:spTree>
    <p:extLst>
      <p:ext uri="{BB962C8B-B14F-4D97-AF65-F5344CB8AC3E}">
        <p14:creationId xmlns:p14="http://schemas.microsoft.com/office/powerpoint/2010/main" val="265867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vi-VN"/>
              <a:t>Bấm để sửa kiểu tiêu đề Bản cái</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0577A24-5BF4-47EE-9318-2C62BC215720}" type="datetimeFigureOut">
              <a:rPr lang="vi-VN" smtClean="0"/>
              <a:t>28/01/2021</a:t>
            </a:fld>
            <a:endParaRPr lang="vi-V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62F0984-FA9C-4353-A9B1-ED3060AF2830}" type="slidenum">
              <a:rPr lang="vi-VN" smtClean="0"/>
              <a:t>‹#›</a:t>
            </a:fld>
            <a:endParaRPr lang="vi-VN"/>
          </a:p>
        </p:txBody>
      </p:sp>
    </p:spTree>
    <p:extLst>
      <p:ext uri="{BB962C8B-B14F-4D97-AF65-F5344CB8AC3E}">
        <p14:creationId xmlns:p14="http://schemas.microsoft.com/office/powerpoint/2010/main" val="324899333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4297" y="1328278"/>
            <a:ext cx="10318418" cy="2978331"/>
          </a:xfrm>
        </p:spPr>
        <p:txBody>
          <a:bodyPr/>
          <a:lstStyle/>
          <a:p>
            <a:pPr algn="ctr"/>
            <a:r>
              <a:rPr lang="en-US" sz="5000" dirty="0">
                <a:latin typeface="Times New Roman" panose="02020603050405020304" pitchFamily="18" charset="0"/>
                <a:cs typeface="Times New Roman" panose="02020603050405020304" pitchFamily="18" charset="0"/>
              </a:rPr>
              <a:t>ĐỀ TÀI:</a:t>
            </a:r>
            <a:r>
              <a:rPr lang="vi-VN" sz="5000" dirty="0">
                <a:latin typeface="Times New Roman" panose="02020603050405020304" pitchFamily="18" charset="0"/>
                <a:cs typeface="Times New Roman" panose="02020603050405020304" pitchFamily="18" charset="0"/>
              </a:rPr>
              <a:t> NGHIÊN CỨU VỀ I</a:t>
            </a:r>
            <a:r>
              <a:rPr lang="vi-VN" sz="3500" dirty="0">
                <a:latin typeface="Times New Roman" panose="02020603050405020304" pitchFamily="18" charset="0"/>
                <a:cs typeface="Times New Roman" panose="02020603050405020304" pitchFamily="18" charset="0"/>
              </a:rPr>
              <a:t>O</a:t>
            </a:r>
            <a:r>
              <a:rPr lang="vi-VN" sz="5000" dirty="0">
                <a:latin typeface="Times New Roman" panose="02020603050405020304" pitchFamily="18" charset="0"/>
                <a:cs typeface="Times New Roman" panose="02020603050405020304" pitchFamily="18" charset="0"/>
              </a:rPr>
              <a:t>T VÀ ỨNG DỤNG ĐỂ ĐIỀU KHIỂN VÀ GIÁM SÁT NHÀ THÔNG MINH</a:t>
            </a:r>
            <a:endParaRPr lang="en-US" sz="5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341326" y="248194"/>
            <a:ext cx="4715691" cy="1001707"/>
          </a:xfrm>
        </p:spPr>
        <p:txBody>
          <a:bodyPr>
            <a:noAutofit/>
          </a:bodyPr>
          <a:lstStyle/>
          <a:p>
            <a:r>
              <a:rPr lang="en-US" sz="3000" dirty="0">
                <a:latin typeface="Times New Roman" panose="02020603050405020304" pitchFamily="18" charset="0"/>
                <a:cs typeface="Times New Roman" panose="02020603050405020304" pitchFamily="18" charset="0"/>
              </a:rPr>
              <a:t>INTERNET OF THING</a:t>
            </a:r>
          </a:p>
        </p:txBody>
      </p:sp>
      <p:pic>
        <p:nvPicPr>
          <p:cNvPr id="4" name="Picture 3" descr="http://ined.utc.edu.vn/sites/ined.utc.edu.vn/files/styles/medium/public/logo.png?itok=JEfoqp8q"/>
          <p:cNvPicPr/>
          <p:nvPr/>
        </p:nvPicPr>
        <p:blipFill>
          <a:blip r:embed="rId2">
            <a:extLst>
              <a:ext uri="{28A0092B-C50C-407E-A947-70E740481C1C}">
                <a14:useLocalDpi xmlns:a14="http://schemas.microsoft.com/office/drawing/2010/main" val="0"/>
              </a:ext>
            </a:extLst>
          </a:blip>
          <a:srcRect/>
          <a:stretch>
            <a:fillRect/>
          </a:stretch>
        </p:blipFill>
        <p:spPr bwMode="auto">
          <a:xfrm>
            <a:off x="592747" y="169817"/>
            <a:ext cx="971550" cy="971550"/>
          </a:xfrm>
          <a:prstGeom prst="rect">
            <a:avLst/>
          </a:prstGeom>
          <a:noFill/>
          <a:ln>
            <a:noFill/>
          </a:ln>
        </p:spPr>
      </p:pic>
      <p:sp>
        <p:nvSpPr>
          <p:cNvPr id="7" name="TextBox 6"/>
          <p:cNvSpPr txBox="1"/>
          <p:nvPr/>
        </p:nvSpPr>
        <p:spPr>
          <a:xfrm>
            <a:off x="1564297" y="248194"/>
            <a:ext cx="3566160"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a:t>
            </a:r>
            <a:r>
              <a:rPr lang="vi-VN" dirty="0">
                <a:latin typeface="Times New Roman" panose="02020603050405020304" pitchFamily="18" charset="0"/>
                <a:cs typeface="Times New Roman" panose="02020603050405020304" pitchFamily="18" charset="0"/>
              </a:rPr>
              <a:t>ƯỜNG</a:t>
            </a:r>
            <a:r>
              <a:rPr lang="en-US" dirty="0">
                <a:latin typeface="Times New Roman" panose="02020603050405020304" pitchFamily="18" charset="0"/>
                <a:cs typeface="Times New Roman" panose="02020603050405020304" pitchFamily="18" charset="0"/>
              </a:rPr>
              <a:t> ĐẠI HỌC GIAO THÔNG VẬN TẢI – PHÂN HIỆU TẠI TP.HỒ CHÍ MINH </a:t>
            </a:r>
          </a:p>
        </p:txBody>
      </p:sp>
      <p:sp>
        <p:nvSpPr>
          <p:cNvPr id="8" name="TextBox 7"/>
          <p:cNvSpPr txBox="1"/>
          <p:nvPr/>
        </p:nvSpPr>
        <p:spPr>
          <a:xfrm>
            <a:off x="4331830" y="5956662"/>
            <a:ext cx="455024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GVHD: </a:t>
            </a:r>
            <a:r>
              <a:rPr lang="en-US" sz="2000" dirty="0" err="1">
                <a:latin typeface="Times New Roman" panose="02020603050405020304" pitchFamily="18" charset="0"/>
                <a:cs typeface="Times New Roman" panose="02020603050405020304" pitchFamily="18" charset="0"/>
              </a:rPr>
              <a:t>ThS.TRẦN</a:t>
            </a:r>
            <a:r>
              <a:rPr lang="en-US" sz="2000" dirty="0">
                <a:latin typeface="Times New Roman" panose="02020603050405020304" pitchFamily="18" charset="0"/>
                <a:cs typeface="Times New Roman" panose="02020603050405020304" pitchFamily="18" charset="0"/>
              </a:rPr>
              <a:t> PHONG NHÃ</a:t>
            </a:r>
          </a:p>
        </p:txBody>
      </p:sp>
    </p:spTree>
    <p:extLst>
      <p:ext uri="{BB962C8B-B14F-4D97-AF65-F5344CB8AC3E}">
        <p14:creationId xmlns:p14="http://schemas.microsoft.com/office/powerpoint/2010/main" val="21889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73537"/>
            <a:ext cx="8911687" cy="1280890"/>
          </a:xfrm>
        </p:spPr>
        <p:txBody>
          <a:bodyPr/>
          <a:lstStyle/>
          <a:p>
            <a:r>
              <a:rPr lang="en-US" dirty="0">
                <a:latin typeface="Times New Roman" panose="02020603050405020304" pitchFamily="18" charset="0"/>
                <a:cs typeface="Times New Roman" panose="02020603050405020304" pitchFamily="18" charset="0"/>
              </a:rPr>
              <a:t>3.Giao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MQTT </a:t>
            </a:r>
            <a:endParaRPr lang="en-US" dirty="0"/>
          </a:p>
        </p:txBody>
      </p:sp>
      <p:sp>
        <p:nvSpPr>
          <p:cNvPr id="3" name="Content Placeholder 2"/>
          <p:cNvSpPr>
            <a:spLocks noGrp="1"/>
          </p:cNvSpPr>
          <p:nvPr>
            <p:ph idx="1"/>
          </p:nvPr>
        </p:nvSpPr>
        <p:spPr>
          <a:xfrm>
            <a:off x="1640156" y="2108887"/>
            <a:ext cx="8915400" cy="3777622"/>
          </a:xfrm>
        </p:spPr>
        <p:txBody>
          <a:bodyPr>
            <a:normAutofit/>
          </a:bodyPr>
          <a:lstStyle/>
          <a:p>
            <a:pPr marL="0" lvl="0" indent="0">
              <a:buNone/>
            </a:pPr>
            <a:r>
              <a:rPr lang="en-US"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MQTT Bridge</a:t>
            </a:r>
            <a:r>
              <a:rPr lang="en-US" dirty="0">
                <a:solidFill>
                  <a:schemeClr val="tx1"/>
                </a:solidFill>
                <a:latin typeface="Times New Roman" panose="02020603050405020304" pitchFamily="18" charset="0"/>
                <a:cs typeface="Times New Roman" panose="02020603050405020304" pitchFamily="18" charset="0"/>
              </a:rPr>
              <a:t>: </a:t>
            </a:r>
          </a:p>
          <a:p>
            <a:pPr lvl="1"/>
            <a:r>
              <a:rPr lang="vi-VN" b="1" dirty="0">
                <a:solidFill>
                  <a:schemeClr val="tx1"/>
                </a:solidFill>
                <a:latin typeface="Times New Roman" panose="02020603050405020304" pitchFamily="18" charset="0"/>
                <a:cs typeface="Times New Roman" panose="02020603050405020304" pitchFamily="18" charset="0"/>
              </a:rPr>
              <a:t>address</a:t>
            </a:r>
            <a:r>
              <a:rPr lang="vi-VN" dirty="0">
                <a:solidFill>
                  <a:schemeClr val="tx1"/>
                </a:solidFill>
                <a:latin typeface="Times New Roman" panose="02020603050405020304" pitchFamily="18" charset="0"/>
                <a:cs typeface="Times New Roman" panose="02020603050405020304" pitchFamily="18" charset="0"/>
              </a:rPr>
              <a:t>: địa chỉ của broker cần kết nối</a:t>
            </a:r>
            <a:endParaRPr lang="en-US" dirty="0">
              <a:solidFill>
                <a:schemeClr val="tx1"/>
              </a:solidFill>
              <a:latin typeface="Times New Roman" panose="02020603050405020304" pitchFamily="18" charset="0"/>
              <a:cs typeface="Times New Roman" panose="02020603050405020304" pitchFamily="18" charset="0"/>
            </a:endParaRPr>
          </a:p>
          <a:p>
            <a:pPr lvl="1"/>
            <a:r>
              <a:rPr lang="vi-VN" b="1" dirty="0">
                <a:solidFill>
                  <a:schemeClr val="tx1"/>
                </a:solidFill>
                <a:latin typeface="Times New Roman" panose="02020603050405020304" pitchFamily="18" charset="0"/>
                <a:cs typeface="Times New Roman" panose="02020603050405020304" pitchFamily="18" charset="0"/>
              </a:rPr>
              <a:t>port: </a:t>
            </a:r>
            <a:r>
              <a:rPr lang="vi-VN" dirty="0">
                <a:solidFill>
                  <a:schemeClr val="tx1"/>
                </a:solidFill>
                <a:latin typeface="Times New Roman" panose="02020603050405020304" pitchFamily="18" charset="0"/>
                <a:cs typeface="Times New Roman" panose="02020603050405020304" pitchFamily="18" charset="0"/>
              </a:rPr>
              <a:t>cổng kêt nối của broker</a:t>
            </a:r>
            <a:r>
              <a:rPr lang="vi-VN" b="1"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và cổng kết nối mặc định của MQTT sẽ là 1883. Ngoài ra ta cũng có thể tạo thêm port kết nối cho MQTT.</a:t>
            </a:r>
            <a:endParaRPr lang="en-US" dirty="0">
              <a:solidFill>
                <a:schemeClr val="tx1"/>
              </a:solidFill>
              <a:latin typeface="Times New Roman" panose="02020603050405020304" pitchFamily="18" charset="0"/>
              <a:cs typeface="Times New Roman" panose="02020603050405020304" pitchFamily="18" charset="0"/>
            </a:endParaRPr>
          </a:p>
          <a:p>
            <a:pPr lvl="1"/>
            <a:r>
              <a:rPr lang="vi-VN" b="1" dirty="0">
                <a:solidFill>
                  <a:schemeClr val="tx1"/>
                </a:solidFill>
                <a:latin typeface="Times New Roman" panose="02020603050405020304" pitchFamily="18" charset="0"/>
                <a:cs typeface="Times New Roman" panose="02020603050405020304" pitchFamily="18" charset="0"/>
              </a:rPr>
              <a:t>bridge_protocol_version</a:t>
            </a:r>
            <a:r>
              <a:rPr lang="vi-VN" dirty="0">
                <a:solidFill>
                  <a:schemeClr val="tx1"/>
                </a:solidFill>
                <a:latin typeface="Times New Roman" panose="02020603050405020304" pitchFamily="18" charset="0"/>
                <a:cs typeface="Times New Roman" panose="02020603050405020304" pitchFamily="18" charset="0"/>
              </a:rPr>
              <a:t>: phiên bản của giao thức MQTT đang sử dụng chung cho 2 broker</a:t>
            </a:r>
            <a:endParaRPr lang="en-US" dirty="0">
              <a:solidFill>
                <a:schemeClr val="tx1"/>
              </a:solidFill>
              <a:latin typeface="Times New Roman" panose="02020603050405020304" pitchFamily="18" charset="0"/>
              <a:cs typeface="Times New Roman" panose="02020603050405020304" pitchFamily="18" charset="0"/>
            </a:endParaRPr>
          </a:p>
          <a:p>
            <a:pPr lvl="1"/>
            <a:r>
              <a:rPr lang="vi-VN" b="1" dirty="0">
                <a:solidFill>
                  <a:schemeClr val="tx1"/>
                </a:solidFill>
                <a:latin typeface="Times New Roman" panose="02020603050405020304" pitchFamily="18" charset="0"/>
                <a:cs typeface="Times New Roman" panose="02020603050405020304" pitchFamily="18" charset="0"/>
              </a:rPr>
              <a:t>topic</a:t>
            </a:r>
            <a:r>
              <a:rPr lang="vi-VN" dirty="0">
                <a:solidFill>
                  <a:schemeClr val="tx1"/>
                </a:solidFill>
                <a:latin typeface="Times New Roman" panose="02020603050405020304" pitchFamily="18" charset="0"/>
                <a:cs typeface="Times New Roman" panose="02020603050405020304" pitchFamily="18" charset="0"/>
              </a:rPr>
              <a:t>: phần này định nghĩa 3 thông số: tên topic được trao đổi giữa 2 broker, chiều trao đổi (1 chiều hay 2 chiều) và topic mapping giữa 2 broker</a:t>
            </a:r>
            <a:endParaRPr lang="en-US" dirty="0">
              <a:solidFill>
                <a:schemeClr val="tx1"/>
              </a:solidFill>
              <a:latin typeface="Times New Roman" panose="02020603050405020304" pitchFamily="18" charset="0"/>
              <a:cs typeface="Times New Roman" panose="02020603050405020304" pitchFamily="18" charset="0"/>
            </a:endParaRPr>
          </a:p>
          <a:p>
            <a:pPr lvl="1"/>
            <a:r>
              <a:rPr lang="vi-VN" b="1" dirty="0">
                <a:solidFill>
                  <a:schemeClr val="tx1"/>
                </a:solidFill>
                <a:latin typeface="Times New Roman" panose="02020603050405020304" pitchFamily="18" charset="0"/>
                <a:cs typeface="Times New Roman" panose="02020603050405020304" pitchFamily="18" charset="0"/>
              </a:rPr>
              <a:t>Bảo mật</a:t>
            </a:r>
            <a:r>
              <a:rPr lang="en-US" b="1" dirty="0">
                <a:solidFill>
                  <a:schemeClr val="tx1"/>
                </a:solidFill>
                <a:latin typeface="Times New Roman" panose="02020603050405020304" pitchFamily="18" charset="0"/>
                <a:cs typeface="Times New Roman" panose="02020603050405020304" pitchFamily="18" charset="0"/>
              </a:rPr>
              <a:t>: </a:t>
            </a:r>
            <a:r>
              <a:rPr lang="vi-VN" dirty="0">
                <a:solidFill>
                  <a:schemeClr val="tx1"/>
                </a:solidFill>
                <a:latin typeface="Times New Roman" panose="02020603050405020304" pitchFamily="18" charset="0"/>
                <a:cs typeface="Times New Roman" panose="02020603050405020304" pitchFamily="18" charset="0"/>
              </a:rPr>
              <a:t>MQTT được thiết kế một cách nhẹ và linh hoạt nhất có thể. Do đó nó chỉ có 1 lớp bảo mật ở tầng ứng dụng: bảo mật bằng xác thực (xác thực các client được quyền truy cập tới broker).</a:t>
            </a:r>
            <a:endParaRPr lang="en-US" dirty="0">
              <a:solidFill>
                <a:schemeClr val="tx1"/>
              </a:solidFill>
              <a:latin typeface="Times New Roman" panose="02020603050405020304" pitchFamily="18" charset="0"/>
              <a:cs typeface="Times New Roman" panose="02020603050405020304" pitchFamily="18" charset="0"/>
            </a:endParaRPr>
          </a:p>
          <a:p>
            <a:pPr lvl="1"/>
            <a:endParaRPr lang="en-US"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97810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10777"/>
            <a:ext cx="8911687" cy="1280890"/>
          </a:xfrm>
        </p:spPr>
        <p:txBody>
          <a:bodyPr/>
          <a:lstStyle/>
          <a:p>
            <a:r>
              <a:rPr lang="en-US" dirty="0">
                <a:latin typeface="Times New Roman" panose="02020603050405020304" pitchFamily="18" charset="0"/>
                <a:cs typeface="Times New Roman" panose="02020603050405020304" pitchFamily="18" charset="0"/>
              </a:rPr>
              <a:t>3.Giao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MQTT </a:t>
            </a:r>
          </a:p>
        </p:txBody>
      </p:sp>
      <p:sp>
        <p:nvSpPr>
          <p:cNvPr id="5" name="Content Placeholder 4"/>
          <p:cNvSpPr>
            <a:spLocks noGrp="1"/>
          </p:cNvSpPr>
          <p:nvPr>
            <p:ph idx="1"/>
          </p:nvPr>
        </p:nvSpPr>
        <p:spPr>
          <a:xfrm>
            <a:off x="1748953" y="2101970"/>
            <a:ext cx="8915400" cy="3777622"/>
          </a:xfrm>
        </p:spPr>
        <p:txBody>
          <a:bodyPr/>
          <a:lstStyle/>
          <a:p>
            <a:r>
              <a:rPr lang="en-US" dirty="0" err="1">
                <a:solidFill>
                  <a:schemeClr val="tx1"/>
                </a:solidFill>
                <a:latin typeface="Times New Roman" panose="02020603050405020304" pitchFamily="18" charset="0"/>
                <a:cs typeface="Times New Roman" panose="02020603050405020304" pitchFamily="18" charset="0"/>
              </a:rPr>
              <a:t>Giao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thức</a:t>
            </a:r>
            <a:r>
              <a:rPr lang="en-US" dirty="0">
                <a:solidFill>
                  <a:schemeClr val="tx1"/>
                </a:solidFill>
                <a:latin typeface="Times New Roman" panose="02020603050405020304" pitchFamily="18" charset="0"/>
                <a:cs typeface="Times New Roman" panose="02020603050405020304" pitchFamily="18" charset="0"/>
              </a:rPr>
              <a:t> MQTT </a:t>
            </a:r>
            <a:r>
              <a:rPr lang="en-US" dirty="0" err="1">
                <a:solidFill>
                  <a:schemeClr val="tx1"/>
                </a:solidFill>
                <a:latin typeface="Times New Roman" panose="02020603050405020304" pitchFamily="18" charset="0"/>
                <a:cs typeface="Times New Roman" panose="02020603050405020304" pitchFamily="18" charset="0"/>
              </a:rPr>
              <a:t>trong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mô</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thực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tế</a:t>
            </a:r>
            <a:r>
              <a:rPr lang="en-US" dirty="0">
                <a:solidFill>
                  <a:schemeClr val="tx1"/>
                </a:solidFill>
                <a:latin typeface="Times New Roman" panose="02020603050405020304" pitchFamily="18" charset="0"/>
                <a:cs typeface="Times New Roman" panose="02020603050405020304" pitchFamily="18" charset="0"/>
              </a:rPr>
              <a:t>:</a:t>
            </a:r>
          </a:p>
          <a:p>
            <a:pPr marL="0" indent="0">
              <a:buNone/>
            </a:pPr>
            <a:endParaRPr lang="en-US" dirty="0"/>
          </a:p>
        </p:txBody>
      </p:sp>
      <p:pic>
        <p:nvPicPr>
          <p:cNvPr id="6" name="Picture 5" descr="C:\Users\Vuong_Ton\Desktop\test_connectUNO_wifi\Hinh\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1844338" y="2930624"/>
            <a:ext cx="7510191" cy="2948968"/>
          </a:xfrm>
          <a:prstGeom prst="rect">
            <a:avLst/>
          </a:prstGeom>
          <a:noFill/>
          <a:ln>
            <a:noFill/>
          </a:ln>
        </p:spPr>
      </p:pic>
    </p:spTree>
    <p:extLst>
      <p:ext uri="{BB962C8B-B14F-4D97-AF65-F5344CB8AC3E}">
        <p14:creationId xmlns:p14="http://schemas.microsoft.com/office/powerpoint/2010/main" val="138738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2115EC1-CC52-480E-A53B-8078392272F8}"/>
              </a:ext>
            </a:extLst>
          </p:cNvPr>
          <p:cNvSpPr>
            <a:spLocks noGrp="1"/>
          </p:cNvSpPr>
          <p:nvPr>
            <p:ph type="title"/>
          </p:nvPr>
        </p:nvSpPr>
        <p:spPr>
          <a:xfrm>
            <a:off x="1640156" y="648824"/>
            <a:ext cx="8911687" cy="1280890"/>
          </a:xfrm>
        </p:spPr>
        <p:txBody>
          <a:bodyPr>
            <a:normAutofit/>
          </a:bodyPr>
          <a:lstStyle/>
          <a:p>
            <a:r>
              <a:rPr lang="en-US" dirty="0">
                <a:latin typeface="Times New Roman" panose="02020603050405020304" pitchFamily="18" charset="0"/>
                <a:cs typeface="Times New Roman" panose="02020603050405020304" pitchFamily="18" charset="0"/>
              </a:rPr>
              <a:t>4. Gi</a:t>
            </a:r>
            <a:r>
              <a:rPr lang="vi-VN" dirty="0" err="1">
                <a:latin typeface="Times New Roman" panose="02020603050405020304" pitchFamily="18" charset="0"/>
                <a:cs typeface="Times New Roman" panose="02020603050405020304" pitchFamily="18" charset="0"/>
              </a:rPr>
              <a:t>ới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thiệu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về</a:t>
            </a:r>
            <a:r>
              <a:rPr lang="vi-VN" dirty="0">
                <a:latin typeface="Times New Roman" panose="02020603050405020304" pitchFamily="18" charset="0"/>
                <a:cs typeface="Times New Roman" panose="02020603050405020304" pitchFamily="18" charset="0"/>
              </a:rPr>
              <a:t> công </a:t>
            </a:r>
            <a:r>
              <a:rPr lang="vi-VN" dirty="0" err="1">
                <a:latin typeface="Times New Roman" panose="02020603050405020304" pitchFamily="18" charset="0"/>
                <a:cs typeface="Times New Roman" panose="02020603050405020304" pitchFamily="18" charset="0"/>
              </a:rPr>
              <a:t>cụ</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lập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trình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node</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red</a:t>
            </a:r>
            <a:endParaRPr lang="vi-VN" dirty="0">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DD5D89F7-3F70-49DE-917D-C4FB07510DC7}"/>
              </a:ext>
            </a:extLst>
          </p:cNvPr>
          <p:cNvSpPr>
            <a:spLocks noGrp="1"/>
          </p:cNvSpPr>
          <p:nvPr>
            <p:ph idx="1"/>
          </p:nvPr>
        </p:nvSpPr>
        <p:spPr>
          <a:xfrm>
            <a:off x="1786023" y="2121243"/>
            <a:ext cx="8915400" cy="3777622"/>
          </a:xfrm>
        </p:spPr>
        <p:txBody>
          <a:bodyPr>
            <a:normAutofit/>
          </a:bodyPr>
          <a:lstStyle/>
          <a:p>
            <a:r>
              <a:rPr lang="vi-VN" dirty="0" err="1">
                <a:latin typeface="Times New Roman" panose="02020603050405020304" pitchFamily="18" charset="0"/>
                <a:cs typeface="Times New Roman" panose="02020603050405020304" pitchFamily="18" charset="0"/>
              </a:rPr>
              <a:t>Node-Red</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một</a:t>
            </a:r>
            <a:r>
              <a:rPr lang="vi-VN" dirty="0">
                <a:latin typeface="Times New Roman" panose="02020603050405020304" pitchFamily="18" charset="0"/>
                <a:cs typeface="Times New Roman" panose="02020603050405020304" pitchFamily="18" charset="0"/>
              </a:rPr>
              <a:t> công </a:t>
            </a:r>
            <a:r>
              <a:rPr lang="vi-VN" dirty="0" err="1">
                <a:latin typeface="Times New Roman" panose="02020603050405020304" pitchFamily="18" charset="0"/>
                <a:cs typeface="Times New Roman" panose="02020603050405020304" pitchFamily="18" charset="0"/>
              </a:rPr>
              <a:t>cụ</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lập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trình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để</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kết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nối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các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thiết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bị</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phần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cứng</a:t>
            </a:r>
            <a:r>
              <a:rPr lang="vi-VN" dirty="0">
                <a:latin typeface="Times New Roman" panose="02020603050405020304" pitchFamily="18" charset="0"/>
                <a:cs typeface="Times New Roman" panose="02020603050405020304" pitchFamily="18" charset="0"/>
              </a:rPr>
              <a:t>, API, </a:t>
            </a:r>
            <a:r>
              <a:rPr lang="vi-VN" dirty="0" err="1">
                <a:latin typeface="Times New Roman" panose="02020603050405020304" pitchFamily="18" charset="0"/>
                <a:cs typeface="Times New Roman" panose="02020603050405020304" pitchFamily="18" charset="0"/>
              </a:rPr>
              <a:t>online</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services</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với</a:t>
            </a:r>
            <a:r>
              <a:rPr lang="vi-VN" dirty="0">
                <a:latin typeface="Times New Roman" panose="02020603050405020304" pitchFamily="18" charset="0"/>
                <a:cs typeface="Times New Roman" panose="02020603050405020304" pitchFamily="18" charset="0"/>
              </a:rPr>
              <a:t> nhau.</a:t>
            </a:r>
          </a:p>
          <a:p>
            <a:r>
              <a:rPr lang="vi-VN" dirty="0" err="1">
                <a:latin typeface="Times New Roman" panose="02020603050405020304" pitchFamily="18" charset="0"/>
                <a:cs typeface="Times New Roman" panose="02020603050405020304" pitchFamily="18" charset="0"/>
              </a:rPr>
              <a:t>Nếu</a:t>
            </a:r>
            <a:r>
              <a:rPr lang="vi-VN" dirty="0">
                <a:latin typeface="Times New Roman" panose="02020603050405020304" pitchFamily="18" charset="0"/>
                <a:cs typeface="Times New Roman" panose="02020603050405020304" pitchFamily="18" charset="0"/>
              </a:rPr>
              <a:t> như </a:t>
            </a:r>
            <a:r>
              <a:rPr lang="vi-VN" dirty="0" err="1">
                <a:latin typeface="Times New Roman" panose="02020603050405020304" pitchFamily="18" charset="0"/>
                <a:cs typeface="Times New Roman" panose="02020603050405020304" pitchFamily="18" charset="0"/>
              </a:rPr>
              <a:t>ngày</a:t>
            </a:r>
            <a:r>
              <a:rPr lang="vi-VN" dirty="0">
                <a:latin typeface="Times New Roman" panose="02020603050405020304" pitchFamily="18" charset="0"/>
                <a:cs typeface="Times New Roman" panose="02020603050405020304" pitchFamily="18" charset="0"/>
              </a:rPr>
              <a:t> xưa </a:t>
            </a:r>
            <a:r>
              <a:rPr lang="vi-VN" dirty="0" err="1">
                <a:latin typeface="Times New Roman" panose="02020603050405020304" pitchFamily="18" charset="0"/>
                <a:cs typeface="Times New Roman" panose="02020603050405020304" pitchFamily="18" charset="0"/>
              </a:rPr>
              <a:t>phải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biết</a:t>
            </a:r>
            <a:r>
              <a:rPr lang="vi-VN" dirty="0">
                <a:latin typeface="Times New Roman" panose="02020603050405020304" pitchFamily="18" charset="0"/>
                <a:cs typeface="Times New Roman" panose="02020603050405020304" pitchFamily="18" charset="0"/>
              </a:rPr>
              <a:t> ngôn </a:t>
            </a:r>
            <a:r>
              <a:rPr lang="vi-VN" dirty="0" err="1">
                <a:latin typeface="Times New Roman" panose="02020603050405020304" pitchFamily="18" charset="0"/>
                <a:cs typeface="Times New Roman" panose="02020603050405020304" pitchFamily="18" charset="0"/>
              </a:rPr>
              <a:t>ngữ</a:t>
            </a:r>
            <a:r>
              <a:rPr lang="vi-VN" dirty="0">
                <a:latin typeface="Times New Roman" panose="02020603050405020304" pitchFamily="18" charset="0"/>
                <a:cs typeface="Times New Roman" panose="02020603050405020304" pitchFamily="18" charset="0"/>
              </a:rPr>
              <a:t> C, C++ hay </a:t>
            </a:r>
            <a:r>
              <a:rPr lang="vi-VN" dirty="0" err="1">
                <a:latin typeface="Times New Roman" panose="02020603050405020304" pitchFamily="18" charset="0"/>
                <a:cs typeface="Times New Roman" panose="02020603050405020304" pitchFamily="18" charset="0"/>
              </a:rPr>
              <a:t>các</a:t>
            </a:r>
            <a:r>
              <a:rPr lang="vi-VN" dirty="0">
                <a:latin typeface="Times New Roman" panose="02020603050405020304" pitchFamily="18" charset="0"/>
                <a:cs typeface="Times New Roman" panose="02020603050405020304" pitchFamily="18" charset="0"/>
              </a:rPr>
              <a:t> ngôn </a:t>
            </a:r>
            <a:r>
              <a:rPr lang="vi-VN" dirty="0" err="1">
                <a:latin typeface="Times New Roman" panose="02020603050405020304" pitchFamily="18" charset="0"/>
                <a:cs typeface="Times New Roman" panose="02020603050405020304" pitchFamily="18" charset="0"/>
              </a:rPr>
              <a:t>ngữ</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bậc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thấp</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Thì</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giờ</a:t>
            </a:r>
            <a:r>
              <a:rPr lang="vi-VN" dirty="0">
                <a:latin typeface="Times New Roman" panose="02020603050405020304" pitchFamily="18" charset="0"/>
                <a:cs typeface="Times New Roman" panose="02020603050405020304" pitchFamily="18" charset="0"/>
              </a:rPr>
              <a:t> đây ta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thể</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code</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bằng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Javascript</a:t>
            </a:r>
            <a:r>
              <a:rPr lang="vi-VN" dirty="0">
                <a:latin typeface="Times New Roman" panose="02020603050405020304" pitchFamily="18" charset="0"/>
                <a:cs typeface="Times New Roman" panose="02020603050405020304" pitchFamily="18" charset="0"/>
              </a:rPr>
              <a:t> do </a:t>
            </a:r>
            <a:r>
              <a:rPr lang="vi-VN" dirty="0" err="1">
                <a:latin typeface="Times New Roman" panose="02020603050405020304" pitchFamily="18" charset="0"/>
                <a:cs typeface="Times New Roman" panose="02020603050405020304" pitchFamily="18" charset="0"/>
              </a:rPr>
              <a:t>Node-Red</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được</a:t>
            </a:r>
            <a:r>
              <a:rPr lang="vi-VN" dirty="0">
                <a:latin typeface="Times New Roman" panose="02020603050405020304" pitchFamily="18" charset="0"/>
                <a:cs typeface="Times New Roman" panose="02020603050405020304" pitchFamily="18" charset="0"/>
              </a:rPr>
              <a:t> xây </a:t>
            </a:r>
            <a:r>
              <a:rPr lang="vi-VN" dirty="0" err="1">
                <a:latin typeface="Times New Roman" panose="02020603050405020304" pitchFamily="18" charset="0"/>
                <a:cs typeface="Times New Roman" panose="02020603050405020304" pitchFamily="18" charset="0"/>
              </a:rPr>
              <a:t>dựng</a:t>
            </a:r>
            <a:r>
              <a:rPr lang="vi-VN" dirty="0">
                <a:latin typeface="Times New Roman" panose="02020603050405020304" pitchFamily="18" charset="0"/>
                <a:cs typeface="Times New Roman" panose="02020603050405020304" pitchFamily="18" charset="0"/>
              </a:rPr>
              <a:t> trên </a:t>
            </a:r>
            <a:r>
              <a:rPr lang="vi-VN" dirty="0" err="1">
                <a:latin typeface="Times New Roman" panose="02020603050405020304" pitchFamily="18" charset="0"/>
                <a:cs typeface="Times New Roman" panose="02020603050405020304" pitchFamily="18" charset="0"/>
              </a:rPr>
              <a:t>NodeJS</a:t>
            </a:r>
            <a:r>
              <a:rPr lang="vi-VN" dirty="0">
                <a:latin typeface="Times New Roman" panose="02020603050405020304" pitchFamily="18" charset="0"/>
                <a:cs typeface="Times New Roman" panose="02020603050405020304" pitchFamily="18" charset="0"/>
              </a:rPr>
              <a:t>.</a:t>
            </a:r>
          </a:p>
          <a:p>
            <a:r>
              <a:rPr lang="vi-VN" dirty="0" err="1">
                <a:latin typeface="Times New Roman" panose="02020603050405020304" pitchFamily="18" charset="0"/>
                <a:cs typeface="Times New Roman" panose="02020603050405020304" pitchFamily="18" charset="0"/>
              </a:rPr>
              <a:t>Node</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được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dựa</a:t>
            </a:r>
            <a:r>
              <a:rPr lang="vi-VN" dirty="0">
                <a:latin typeface="Times New Roman" panose="02020603050405020304" pitchFamily="18" charset="0"/>
                <a:cs typeface="Times New Roman" panose="02020603050405020304" pitchFamily="18" charset="0"/>
              </a:rPr>
              <a:t> trên Node.JS, </a:t>
            </a:r>
            <a:r>
              <a:rPr lang="vi-VN" dirty="0" err="1">
                <a:latin typeface="Times New Roman" panose="02020603050405020304" pitchFamily="18" charset="0"/>
                <a:cs typeface="Times New Roman" panose="02020603050405020304" pitchFamily="18" charset="0"/>
              </a:rPr>
              <a:t>nó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thể</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được</a:t>
            </a:r>
            <a:r>
              <a:rPr lang="vi-VN" dirty="0">
                <a:latin typeface="Times New Roman" panose="02020603050405020304" pitchFamily="18" charset="0"/>
                <a:cs typeface="Times New Roman" panose="02020603050405020304" pitchFamily="18" charset="0"/>
              </a:rPr>
              <a:t> xem như </a:t>
            </a:r>
            <a:r>
              <a:rPr lang="vi-VN" dirty="0" err="1">
                <a:latin typeface="Times New Roman" panose="02020603050405020304" pitchFamily="18" charset="0"/>
                <a:cs typeface="Times New Roman" panose="02020603050405020304" pitchFamily="18" charset="0"/>
              </a:rPr>
              <a:t>một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web</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server</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mà</a:t>
            </a:r>
            <a:r>
              <a:rPr lang="vi-VN" dirty="0">
                <a:latin typeface="Times New Roman" panose="02020603050405020304" pitchFamily="18" charset="0"/>
                <a:cs typeface="Times New Roman" panose="02020603050405020304" pitchFamily="18" charset="0"/>
              </a:rPr>
              <a:t> ta </a:t>
            </a:r>
            <a:r>
              <a:rPr lang="vi-VN"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thể</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cấu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hình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tuỳ</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chính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các</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chức</a:t>
            </a:r>
            <a:r>
              <a:rPr lang="vi-VN" dirty="0">
                <a:latin typeface="Times New Roman" panose="02020603050405020304" pitchFamily="18" charset="0"/>
                <a:cs typeface="Times New Roman" panose="02020603050405020304" pitchFamily="18" charset="0"/>
              </a:rPr>
              <a:t> năng </a:t>
            </a:r>
            <a:r>
              <a:rPr lang="vi-VN" dirty="0" err="1">
                <a:latin typeface="Times New Roman" panose="02020603050405020304" pitchFamily="18" charset="0"/>
                <a:cs typeface="Times New Roman" panose="02020603050405020304" pitchFamily="18" charset="0"/>
              </a:rPr>
              <a:t>từ</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bất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kì</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trình</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duyệt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nào</a:t>
            </a:r>
            <a:r>
              <a:rPr lang="vi-VN" dirty="0">
                <a:latin typeface="Times New Roman" panose="02020603050405020304" pitchFamily="18" charset="0"/>
                <a:cs typeface="Times New Roman" panose="02020603050405020304" pitchFamily="18" charset="0"/>
              </a:rPr>
              <a:t> trên </a:t>
            </a:r>
            <a:r>
              <a:rPr lang="vi-VN" dirty="0" err="1">
                <a:latin typeface="Times New Roman" panose="02020603050405020304" pitchFamily="18" charset="0"/>
                <a:cs typeface="Times New Roman" panose="02020603050405020304" pitchFamily="18" charset="0"/>
              </a:rPr>
              <a:t>máy</a:t>
            </a:r>
            <a:r>
              <a:rPr lang="vi-VN" dirty="0">
                <a:latin typeface="Times New Roman" panose="02020603050405020304" pitchFamily="18" charset="0"/>
                <a:cs typeface="Times New Roman" panose="02020603050405020304" pitchFamily="18" charset="0"/>
              </a:rPr>
              <a:t> tinh.</a:t>
            </a:r>
          </a:p>
          <a:p>
            <a:r>
              <a:rPr lang="vi-VN" dirty="0" err="1">
                <a:latin typeface="Times New Roman" panose="02020603050405020304" pitchFamily="18" charset="0"/>
                <a:cs typeface="Times New Roman" panose="02020603050405020304" pitchFamily="18" charset="0"/>
              </a:rPr>
              <a:t>Nếu</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dùng</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Raspberry</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thì</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Raspberry</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này</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đóng</a:t>
            </a:r>
            <a:r>
              <a:rPr lang="vi-VN" dirty="0">
                <a:latin typeface="Times New Roman" panose="02020603050405020304" pitchFamily="18" charset="0"/>
                <a:cs typeface="Times New Roman" panose="02020603050405020304" pitchFamily="18" charset="0"/>
              </a:rPr>
              <a:t> </a:t>
            </a:r>
          </a:p>
          <a:p>
            <a:pPr marL="0" indent="0">
              <a:buNone/>
            </a:pPr>
            <a:r>
              <a:rPr lang="vi-VN" dirty="0">
                <a:latin typeface="Times New Roman" panose="02020603050405020304" pitchFamily="18" charset="0"/>
                <a:cs typeface="Times New Roman" panose="02020603050405020304" pitchFamily="18" charset="0"/>
              </a:rPr>
              <a:t>    vai </a:t>
            </a:r>
            <a:r>
              <a:rPr lang="vi-VN" dirty="0" err="1">
                <a:latin typeface="Times New Roman" panose="02020603050405020304" pitchFamily="18" charset="0"/>
                <a:cs typeface="Times New Roman" panose="02020603050405020304" pitchFamily="18" charset="0"/>
              </a:rPr>
              <a:t>trò</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server</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còn</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lại</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sẽ</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là</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client</a:t>
            </a:r>
            <a:r>
              <a:rPr lang="vi-VN" dirty="0">
                <a:latin typeface="Times New Roman" panose="02020603050405020304" pitchFamily="18" charset="0"/>
                <a:cs typeface="Times New Roman" panose="02020603050405020304" pitchFamily="18" charset="0"/>
              </a:rPr>
              <a:t> như </a:t>
            </a:r>
            <a:r>
              <a:rPr lang="vi-VN" dirty="0" err="1">
                <a:latin typeface="Times New Roman" panose="02020603050405020304" pitchFamily="18" charset="0"/>
                <a:cs typeface="Times New Roman" panose="02020603050405020304" pitchFamily="18" charset="0"/>
              </a:rPr>
              <a:t>hình</a:t>
            </a:r>
            <a:r>
              <a:rPr lang="vi-VN" dirty="0">
                <a:latin typeface="Times New Roman" panose="02020603050405020304" pitchFamily="18" charset="0"/>
                <a:cs typeface="Times New Roman" panose="02020603050405020304" pitchFamily="18" charset="0"/>
              </a:rPr>
              <a:t>.</a:t>
            </a:r>
          </a:p>
        </p:txBody>
      </p:sp>
      <p:pic>
        <p:nvPicPr>
          <p:cNvPr id="5" name="Hình ảnh 4">
            <a:extLst>
              <a:ext uri="{FF2B5EF4-FFF2-40B4-BE49-F238E27FC236}">
                <a16:creationId xmlns:a16="http://schemas.microsoft.com/office/drawing/2014/main" id="{C342FB2E-3DE4-46CE-AD16-02D9F750E653}"/>
              </a:ext>
            </a:extLst>
          </p:cNvPr>
          <p:cNvPicPr>
            <a:picLocks noChangeAspect="1"/>
          </p:cNvPicPr>
          <p:nvPr/>
        </p:nvPicPr>
        <p:blipFill>
          <a:blip r:embed="rId2"/>
          <a:stretch>
            <a:fillRect/>
          </a:stretch>
        </p:blipFill>
        <p:spPr>
          <a:xfrm>
            <a:off x="6761633" y="4102881"/>
            <a:ext cx="4116298" cy="1795984"/>
          </a:xfrm>
          <a:prstGeom prst="rect">
            <a:avLst/>
          </a:prstGeom>
        </p:spPr>
      </p:pic>
    </p:spTree>
    <p:extLst>
      <p:ext uri="{BB962C8B-B14F-4D97-AF65-F5344CB8AC3E}">
        <p14:creationId xmlns:p14="http://schemas.microsoft.com/office/powerpoint/2010/main" val="3528872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1669" y="612431"/>
            <a:ext cx="8911687" cy="1280890"/>
          </a:xfrm>
        </p:spPr>
        <p:txBody>
          <a:bodyPr/>
          <a:lstStyle/>
          <a:p>
            <a:r>
              <a:rPr lang="en-US" dirty="0">
                <a:solidFill>
                  <a:schemeClr val="tx1"/>
                </a:solidFill>
                <a:latin typeface="Times New Roman" panose="02020603050405020304" pitchFamily="18" charset="0"/>
                <a:cs typeface="Times New Roman" panose="02020603050405020304" pitchFamily="18" charset="0"/>
              </a:rPr>
              <a:t>5. Thu </a:t>
            </a:r>
            <a:r>
              <a:rPr lang="en-US" dirty="0" err="1">
                <a:solidFill>
                  <a:schemeClr val="tx1"/>
                </a:solidFill>
                <a:latin typeface="Times New Roman" panose="02020603050405020304" pitchFamily="18" charset="0"/>
                <a:cs typeface="Times New Roman" panose="02020603050405020304" pitchFamily="18" charset="0"/>
              </a:rPr>
              <a:t>thập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môi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a:t>
            </a:r>
            <a:r>
              <a:rPr lang="vi-VN" dirty="0">
                <a:solidFill>
                  <a:schemeClr val="tx1"/>
                </a:solidFill>
                <a:latin typeface="Times New Roman" panose="02020603050405020304" pitchFamily="18" charset="0"/>
                <a:cs typeface="Times New Roman" panose="02020603050405020304" pitchFamily="18" charset="0"/>
              </a:rPr>
              <a:t>ường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88" name="object 45"/>
          <p:cNvSpPr/>
          <p:nvPr/>
        </p:nvSpPr>
        <p:spPr>
          <a:xfrm>
            <a:off x="3879014" y="1853991"/>
            <a:ext cx="355091" cy="355091"/>
          </a:xfrm>
          <a:custGeom>
            <a:avLst/>
            <a:gdLst/>
            <a:ahLst/>
            <a:cxnLst/>
            <a:rect l="l" t="t" r="r" b="b"/>
            <a:pathLst>
              <a:path w="355091" h="355091">
                <a:moveTo>
                  <a:pt x="0" y="177545"/>
                </a:moveTo>
                <a:lnTo>
                  <a:pt x="358" y="188923"/>
                </a:lnTo>
                <a:lnTo>
                  <a:pt x="1869" y="203399"/>
                </a:lnTo>
                <a:lnTo>
                  <a:pt x="4516" y="217505"/>
                </a:lnTo>
                <a:lnTo>
                  <a:pt x="8252" y="231197"/>
                </a:lnTo>
                <a:lnTo>
                  <a:pt x="13030" y="244425"/>
                </a:lnTo>
                <a:lnTo>
                  <a:pt x="18803" y="257142"/>
                </a:lnTo>
                <a:lnTo>
                  <a:pt x="25523" y="269302"/>
                </a:lnTo>
                <a:lnTo>
                  <a:pt x="33143" y="280857"/>
                </a:lnTo>
                <a:lnTo>
                  <a:pt x="41615" y="291759"/>
                </a:lnTo>
                <a:lnTo>
                  <a:pt x="50893" y="301962"/>
                </a:lnTo>
                <a:lnTo>
                  <a:pt x="60929" y="311418"/>
                </a:lnTo>
                <a:lnTo>
                  <a:pt x="71675" y="320079"/>
                </a:lnTo>
                <a:lnTo>
                  <a:pt x="83084" y="327899"/>
                </a:lnTo>
                <a:lnTo>
                  <a:pt x="95110" y="334829"/>
                </a:lnTo>
                <a:lnTo>
                  <a:pt x="107703" y="340823"/>
                </a:lnTo>
                <a:lnTo>
                  <a:pt x="120819" y="345834"/>
                </a:lnTo>
                <a:lnTo>
                  <a:pt x="134408" y="349813"/>
                </a:lnTo>
                <a:lnTo>
                  <a:pt x="148424" y="352714"/>
                </a:lnTo>
                <a:lnTo>
                  <a:pt x="162819" y="354489"/>
                </a:lnTo>
                <a:lnTo>
                  <a:pt x="177545" y="355091"/>
                </a:lnTo>
                <a:lnTo>
                  <a:pt x="188923" y="354733"/>
                </a:lnTo>
                <a:lnTo>
                  <a:pt x="203399" y="353222"/>
                </a:lnTo>
                <a:lnTo>
                  <a:pt x="217505" y="350575"/>
                </a:lnTo>
                <a:lnTo>
                  <a:pt x="231197" y="346839"/>
                </a:lnTo>
                <a:lnTo>
                  <a:pt x="244425" y="342061"/>
                </a:lnTo>
                <a:lnTo>
                  <a:pt x="257142" y="336288"/>
                </a:lnTo>
                <a:lnTo>
                  <a:pt x="269302" y="329568"/>
                </a:lnTo>
                <a:lnTo>
                  <a:pt x="280857" y="321948"/>
                </a:lnTo>
                <a:lnTo>
                  <a:pt x="291759" y="313476"/>
                </a:lnTo>
                <a:lnTo>
                  <a:pt x="301962" y="304198"/>
                </a:lnTo>
                <a:lnTo>
                  <a:pt x="311418" y="294162"/>
                </a:lnTo>
                <a:lnTo>
                  <a:pt x="320079" y="283416"/>
                </a:lnTo>
                <a:lnTo>
                  <a:pt x="327899" y="272007"/>
                </a:lnTo>
                <a:lnTo>
                  <a:pt x="334829" y="259981"/>
                </a:lnTo>
                <a:lnTo>
                  <a:pt x="340823" y="247388"/>
                </a:lnTo>
                <a:lnTo>
                  <a:pt x="345834" y="234272"/>
                </a:lnTo>
                <a:lnTo>
                  <a:pt x="349813" y="220683"/>
                </a:lnTo>
                <a:lnTo>
                  <a:pt x="352714" y="206667"/>
                </a:lnTo>
                <a:lnTo>
                  <a:pt x="354489" y="192272"/>
                </a:lnTo>
                <a:lnTo>
                  <a:pt x="355091" y="177545"/>
                </a:lnTo>
                <a:lnTo>
                  <a:pt x="354733" y="166168"/>
                </a:lnTo>
                <a:lnTo>
                  <a:pt x="353222" y="151692"/>
                </a:lnTo>
                <a:lnTo>
                  <a:pt x="350575" y="137586"/>
                </a:lnTo>
                <a:lnTo>
                  <a:pt x="346839" y="123894"/>
                </a:lnTo>
                <a:lnTo>
                  <a:pt x="342061" y="110666"/>
                </a:lnTo>
                <a:lnTo>
                  <a:pt x="336288" y="97949"/>
                </a:lnTo>
                <a:lnTo>
                  <a:pt x="329568" y="85789"/>
                </a:lnTo>
                <a:lnTo>
                  <a:pt x="321948" y="74234"/>
                </a:lnTo>
                <a:lnTo>
                  <a:pt x="313476" y="63332"/>
                </a:lnTo>
                <a:lnTo>
                  <a:pt x="304198" y="53129"/>
                </a:lnTo>
                <a:lnTo>
                  <a:pt x="294162" y="43673"/>
                </a:lnTo>
                <a:lnTo>
                  <a:pt x="283416" y="35012"/>
                </a:lnTo>
                <a:lnTo>
                  <a:pt x="272007" y="27192"/>
                </a:lnTo>
                <a:lnTo>
                  <a:pt x="259981" y="20262"/>
                </a:lnTo>
                <a:lnTo>
                  <a:pt x="247388" y="14268"/>
                </a:lnTo>
                <a:lnTo>
                  <a:pt x="234272" y="9257"/>
                </a:lnTo>
                <a:lnTo>
                  <a:pt x="220683" y="5278"/>
                </a:lnTo>
                <a:lnTo>
                  <a:pt x="206667" y="2377"/>
                </a:lnTo>
                <a:lnTo>
                  <a:pt x="192272" y="602"/>
                </a:lnTo>
                <a:lnTo>
                  <a:pt x="177545" y="0"/>
                </a:lnTo>
                <a:lnTo>
                  <a:pt x="166168" y="358"/>
                </a:lnTo>
                <a:lnTo>
                  <a:pt x="151692" y="1869"/>
                </a:lnTo>
                <a:lnTo>
                  <a:pt x="137586" y="4516"/>
                </a:lnTo>
                <a:lnTo>
                  <a:pt x="123894" y="8252"/>
                </a:lnTo>
                <a:lnTo>
                  <a:pt x="110666" y="13030"/>
                </a:lnTo>
                <a:lnTo>
                  <a:pt x="97949" y="18803"/>
                </a:lnTo>
                <a:lnTo>
                  <a:pt x="85789" y="25523"/>
                </a:lnTo>
                <a:lnTo>
                  <a:pt x="74234" y="33143"/>
                </a:lnTo>
                <a:lnTo>
                  <a:pt x="63332" y="41615"/>
                </a:lnTo>
                <a:lnTo>
                  <a:pt x="53129" y="50893"/>
                </a:lnTo>
                <a:lnTo>
                  <a:pt x="43673" y="60929"/>
                </a:lnTo>
                <a:lnTo>
                  <a:pt x="35012" y="71675"/>
                </a:lnTo>
                <a:lnTo>
                  <a:pt x="27192" y="83084"/>
                </a:lnTo>
                <a:lnTo>
                  <a:pt x="20262" y="95110"/>
                </a:lnTo>
                <a:lnTo>
                  <a:pt x="14268" y="107703"/>
                </a:lnTo>
                <a:lnTo>
                  <a:pt x="9257" y="120819"/>
                </a:lnTo>
                <a:lnTo>
                  <a:pt x="5278" y="134408"/>
                </a:lnTo>
                <a:lnTo>
                  <a:pt x="2377" y="148424"/>
                </a:lnTo>
                <a:lnTo>
                  <a:pt x="602" y="162819"/>
                </a:lnTo>
                <a:lnTo>
                  <a:pt x="0" y="177545"/>
                </a:lnTo>
                <a:close/>
              </a:path>
            </a:pathLst>
          </a:custGeom>
          <a:solidFill>
            <a:srgbClr val="F1F1F1"/>
          </a:solidFill>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22" name="object 15"/>
          <p:cNvSpPr/>
          <p:nvPr/>
        </p:nvSpPr>
        <p:spPr>
          <a:xfrm>
            <a:off x="5185014" y="2153798"/>
            <a:ext cx="1904999" cy="1266443"/>
          </a:xfrm>
          <a:prstGeom prst="rect">
            <a:avLst/>
          </a:prstGeom>
          <a:blipFill>
            <a:blip r:embed="rId2" cstate="print"/>
            <a:stretch>
              <a:fillRect/>
            </a:stretch>
          </a:blipFill>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23" name="object 16"/>
          <p:cNvSpPr/>
          <p:nvPr/>
        </p:nvSpPr>
        <p:spPr>
          <a:xfrm>
            <a:off x="1207903" y="2108200"/>
            <a:ext cx="1802892" cy="1324355"/>
          </a:xfrm>
          <a:prstGeom prst="rect">
            <a:avLst/>
          </a:prstGeom>
          <a:blipFill>
            <a:blip r:embed="rId3" cstate="print"/>
            <a:stretch>
              <a:fillRect/>
            </a:stretch>
          </a:blipFill>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35" name="object 28"/>
          <p:cNvSpPr/>
          <p:nvPr/>
        </p:nvSpPr>
        <p:spPr>
          <a:xfrm>
            <a:off x="5124592" y="5379266"/>
            <a:ext cx="1761743" cy="149351"/>
          </a:xfrm>
          <a:custGeom>
            <a:avLst/>
            <a:gdLst/>
            <a:ahLst/>
            <a:cxnLst/>
            <a:rect l="l" t="t" r="r" b="b"/>
            <a:pathLst>
              <a:path w="1761743" h="149351">
                <a:moveTo>
                  <a:pt x="1761743" y="0"/>
                </a:moveTo>
                <a:lnTo>
                  <a:pt x="1736146" y="35870"/>
                </a:lnTo>
                <a:lnTo>
                  <a:pt x="1692527" y="58108"/>
                </a:lnTo>
                <a:lnTo>
                  <a:pt x="1629779" y="78644"/>
                </a:lnTo>
                <a:lnTo>
                  <a:pt x="1591799" y="88178"/>
                </a:lnTo>
                <a:lnTo>
                  <a:pt x="1549717" y="97171"/>
                </a:lnTo>
                <a:lnTo>
                  <a:pt x="1503759" y="105584"/>
                </a:lnTo>
                <a:lnTo>
                  <a:pt x="1454152" y="113379"/>
                </a:lnTo>
                <a:lnTo>
                  <a:pt x="1401122" y="120517"/>
                </a:lnTo>
                <a:lnTo>
                  <a:pt x="1344897" y="126960"/>
                </a:lnTo>
                <a:lnTo>
                  <a:pt x="1285703" y="132669"/>
                </a:lnTo>
                <a:lnTo>
                  <a:pt x="1223766" y="137606"/>
                </a:lnTo>
                <a:lnTo>
                  <a:pt x="1159312" y="141732"/>
                </a:lnTo>
                <a:lnTo>
                  <a:pt x="1092570" y="145007"/>
                </a:lnTo>
                <a:lnTo>
                  <a:pt x="1023764" y="147395"/>
                </a:lnTo>
                <a:lnTo>
                  <a:pt x="953123" y="148856"/>
                </a:lnTo>
                <a:lnTo>
                  <a:pt x="880872" y="149351"/>
                </a:lnTo>
                <a:lnTo>
                  <a:pt x="808620" y="148856"/>
                </a:lnTo>
                <a:lnTo>
                  <a:pt x="737979" y="147395"/>
                </a:lnTo>
                <a:lnTo>
                  <a:pt x="669173" y="145007"/>
                </a:lnTo>
                <a:lnTo>
                  <a:pt x="602431" y="141731"/>
                </a:lnTo>
                <a:lnTo>
                  <a:pt x="537977" y="137606"/>
                </a:lnTo>
                <a:lnTo>
                  <a:pt x="476040" y="132669"/>
                </a:lnTo>
                <a:lnTo>
                  <a:pt x="416846" y="126960"/>
                </a:lnTo>
                <a:lnTo>
                  <a:pt x="360621" y="120517"/>
                </a:lnTo>
                <a:lnTo>
                  <a:pt x="307591" y="113379"/>
                </a:lnTo>
                <a:lnTo>
                  <a:pt x="257984" y="105584"/>
                </a:lnTo>
                <a:lnTo>
                  <a:pt x="212026" y="97171"/>
                </a:lnTo>
                <a:lnTo>
                  <a:pt x="169944" y="88178"/>
                </a:lnTo>
                <a:lnTo>
                  <a:pt x="131964" y="78644"/>
                </a:lnTo>
                <a:lnTo>
                  <a:pt x="69216" y="58108"/>
                </a:lnTo>
                <a:lnTo>
                  <a:pt x="25597" y="35870"/>
                </a:lnTo>
                <a:lnTo>
                  <a:pt x="2919" y="12240"/>
                </a:lnTo>
                <a:lnTo>
                  <a:pt x="0" y="0"/>
                </a:lnTo>
              </a:path>
            </a:pathLst>
          </a:custGeom>
          <a:ln w="3048">
            <a:solidFill>
              <a:schemeClr val="tx1"/>
            </a:solidFill>
          </a:ln>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36" name="object 29"/>
          <p:cNvSpPr/>
          <p:nvPr/>
        </p:nvSpPr>
        <p:spPr>
          <a:xfrm>
            <a:off x="5124592" y="5229914"/>
            <a:ext cx="1761743" cy="896112"/>
          </a:xfrm>
          <a:custGeom>
            <a:avLst/>
            <a:gdLst/>
            <a:ahLst/>
            <a:cxnLst/>
            <a:rect l="l" t="t" r="r" b="b"/>
            <a:pathLst>
              <a:path w="1761743" h="896112">
                <a:moveTo>
                  <a:pt x="0" y="149351"/>
                </a:moveTo>
                <a:lnTo>
                  <a:pt x="25597" y="113481"/>
                </a:lnTo>
                <a:lnTo>
                  <a:pt x="69216" y="91243"/>
                </a:lnTo>
                <a:lnTo>
                  <a:pt x="131964" y="70707"/>
                </a:lnTo>
                <a:lnTo>
                  <a:pt x="169944" y="61173"/>
                </a:lnTo>
                <a:lnTo>
                  <a:pt x="212026" y="52180"/>
                </a:lnTo>
                <a:lnTo>
                  <a:pt x="257984" y="43767"/>
                </a:lnTo>
                <a:lnTo>
                  <a:pt x="307591" y="35972"/>
                </a:lnTo>
                <a:lnTo>
                  <a:pt x="360621" y="28834"/>
                </a:lnTo>
                <a:lnTo>
                  <a:pt x="416846" y="22391"/>
                </a:lnTo>
                <a:lnTo>
                  <a:pt x="476040" y="16682"/>
                </a:lnTo>
                <a:lnTo>
                  <a:pt x="537977" y="11745"/>
                </a:lnTo>
                <a:lnTo>
                  <a:pt x="602431" y="7619"/>
                </a:lnTo>
                <a:lnTo>
                  <a:pt x="669173" y="4344"/>
                </a:lnTo>
                <a:lnTo>
                  <a:pt x="737979" y="1956"/>
                </a:lnTo>
                <a:lnTo>
                  <a:pt x="808620" y="495"/>
                </a:lnTo>
                <a:lnTo>
                  <a:pt x="880872" y="0"/>
                </a:lnTo>
                <a:lnTo>
                  <a:pt x="953123" y="495"/>
                </a:lnTo>
                <a:lnTo>
                  <a:pt x="1023764" y="1956"/>
                </a:lnTo>
                <a:lnTo>
                  <a:pt x="1092570" y="4344"/>
                </a:lnTo>
                <a:lnTo>
                  <a:pt x="1159312" y="7619"/>
                </a:lnTo>
                <a:lnTo>
                  <a:pt x="1223766" y="11745"/>
                </a:lnTo>
                <a:lnTo>
                  <a:pt x="1285703" y="16682"/>
                </a:lnTo>
                <a:lnTo>
                  <a:pt x="1344897" y="22391"/>
                </a:lnTo>
                <a:lnTo>
                  <a:pt x="1401122" y="28834"/>
                </a:lnTo>
                <a:lnTo>
                  <a:pt x="1454152" y="35972"/>
                </a:lnTo>
                <a:lnTo>
                  <a:pt x="1503759" y="43767"/>
                </a:lnTo>
                <a:lnTo>
                  <a:pt x="1549717" y="52180"/>
                </a:lnTo>
                <a:lnTo>
                  <a:pt x="1591799" y="61173"/>
                </a:lnTo>
                <a:lnTo>
                  <a:pt x="1629779" y="70707"/>
                </a:lnTo>
                <a:lnTo>
                  <a:pt x="1692527" y="91243"/>
                </a:lnTo>
                <a:lnTo>
                  <a:pt x="1736146" y="113481"/>
                </a:lnTo>
                <a:lnTo>
                  <a:pt x="1761743" y="149351"/>
                </a:lnTo>
                <a:lnTo>
                  <a:pt x="1761743" y="746759"/>
                </a:lnTo>
                <a:lnTo>
                  <a:pt x="1736146" y="782630"/>
                </a:lnTo>
                <a:lnTo>
                  <a:pt x="1692527" y="804868"/>
                </a:lnTo>
                <a:lnTo>
                  <a:pt x="1629779" y="825404"/>
                </a:lnTo>
                <a:lnTo>
                  <a:pt x="1591799" y="834938"/>
                </a:lnTo>
                <a:lnTo>
                  <a:pt x="1549717" y="843931"/>
                </a:lnTo>
                <a:lnTo>
                  <a:pt x="1503759" y="852344"/>
                </a:lnTo>
                <a:lnTo>
                  <a:pt x="1454152" y="860139"/>
                </a:lnTo>
                <a:lnTo>
                  <a:pt x="1401122" y="867277"/>
                </a:lnTo>
                <a:lnTo>
                  <a:pt x="1344897" y="873720"/>
                </a:lnTo>
                <a:lnTo>
                  <a:pt x="1285703" y="879429"/>
                </a:lnTo>
                <a:lnTo>
                  <a:pt x="1223766" y="884366"/>
                </a:lnTo>
                <a:lnTo>
                  <a:pt x="1159312" y="888491"/>
                </a:lnTo>
                <a:lnTo>
                  <a:pt x="1092570" y="891767"/>
                </a:lnTo>
                <a:lnTo>
                  <a:pt x="1023764" y="894155"/>
                </a:lnTo>
                <a:lnTo>
                  <a:pt x="953123" y="895616"/>
                </a:lnTo>
                <a:lnTo>
                  <a:pt x="880872" y="896111"/>
                </a:lnTo>
                <a:lnTo>
                  <a:pt x="808620" y="895616"/>
                </a:lnTo>
                <a:lnTo>
                  <a:pt x="737979" y="894155"/>
                </a:lnTo>
                <a:lnTo>
                  <a:pt x="669173" y="891767"/>
                </a:lnTo>
                <a:lnTo>
                  <a:pt x="602431" y="888491"/>
                </a:lnTo>
                <a:lnTo>
                  <a:pt x="537977" y="884366"/>
                </a:lnTo>
                <a:lnTo>
                  <a:pt x="476040" y="879429"/>
                </a:lnTo>
                <a:lnTo>
                  <a:pt x="416846" y="873720"/>
                </a:lnTo>
                <a:lnTo>
                  <a:pt x="360621" y="867277"/>
                </a:lnTo>
                <a:lnTo>
                  <a:pt x="307591" y="860139"/>
                </a:lnTo>
                <a:lnTo>
                  <a:pt x="257984" y="852344"/>
                </a:lnTo>
                <a:lnTo>
                  <a:pt x="212026" y="843931"/>
                </a:lnTo>
                <a:lnTo>
                  <a:pt x="169944" y="834938"/>
                </a:lnTo>
                <a:lnTo>
                  <a:pt x="131964" y="825404"/>
                </a:lnTo>
                <a:lnTo>
                  <a:pt x="69216" y="804868"/>
                </a:lnTo>
                <a:lnTo>
                  <a:pt x="25597" y="782630"/>
                </a:lnTo>
                <a:lnTo>
                  <a:pt x="0" y="746759"/>
                </a:lnTo>
                <a:lnTo>
                  <a:pt x="0" y="149351"/>
                </a:lnTo>
                <a:close/>
              </a:path>
            </a:pathLst>
          </a:custGeom>
          <a:ln w="3048">
            <a:solidFill>
              <a:schemeClr val="tx1"/>
            </a:solidFill>
          </a:ln>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58" name="object 52"/>
          <p:cNvSpPr/>
          <p:nvPr/>
        </p:nvSpPr>
        <p:spPr>
          <a:xfrm>
            <a:off x="1218475" y="3467697"/>
            <a:ext cx="2648711" cy="1497202"/>
          </a:xfrm>
          <a:custGeom>
            <a:avLst/>
            <a:gdLst/>
            <a:ahLst/>
            <a:cxnLst/>
            <a:rect l="l" t="t" r="r" b="b"/>
            <a:pathLst>
              <a:path w="2648711" h="1497202">
                <a:moveTo>
                  <a:pt x="0" y="813942"/>
                </a:moveTo>
                <a:lnTo>
                  <a:pt x="6774" y="771344"/>
                </a:lnTo>
                <a:lnTo>
                  <a:pt x="25659" y="734222"/>
                </a:lnTo>
                <a:lnTo>
                  <a:pt x="54501" y="704739"/>
                </a:lnTo>
                <a:lnTo>
                  <a:pt x="91144" y="685054"/>
                </a:lnTo>
                <a:lnTo>
                  <a:pt x="133432" y="677328"/>
                </a:lnTo>
                <a:lnTo>
                  <a:pt x="136652" y="677290"/>
                </a:lnTo>
                <a:lnTo>
                  <a:pt x="1545082" y="677290"/>
                </a:lnTo>
                <a:lnTo>
                  <a:pt x="2623439" y="0"/>
                </a:lnTo>
                <a:lnTo>
                  <a:pt x="2207260" y="677290"/>
                </a:lnTo>
                <a:lnTo>
                  <a:pt x="2512060" y="677290"/>
                </a:lnTo>
                <a:lnTo>
                  <a:pt x="2526734" y="678070"/>
                </a:lnTo>
                <a:lnTo>
                  <a:pt x="2540961" y="680356"/>
                </a:lnTo>
                <a:lnTo>
                  <a:pt x="2554658" y="684068"/>
                </a:lnTo>
                <a:lnTo>
                  <a:pt x="2567747" y="689126"/>
                </a:lnTo>
                <a:lnTo>
                  <a:pt x="2580148" y="695451"/>
                </a:lnTo>
                <a:lnTo>
                  <a:pt x="2591780" y="702961"/>
                </a:lnTo>
                <a:lnTo>
                  <a:pt x="2602563" y="711577"/>
                </a:lnTo>
                <a:lnTo>
                  <a:pt x="2612417" y="721220"/>
                </a:lnTo>
                <a:lnTo>
                  <a:pt x="2621263" y="731808"/>
                </a:lnTo>
                <a:lnTo>
                  <a:pt x="2629020" y="743263"/>
                </a:lnTo>
                <a:lnTo>
                  <a:pt x="2635609" y="755503"/>
                </a:lnTo>
                <a:lnTo>
                  <a:pt x="2640948" y="768450"/>
                </a:lnTo>
                <a:lnTo>
                  <a:pt x="2644959" y="782022"/>
                </a:lnTo>
                <a:lnTo>
                  <a:pt x="2647561" y="796141"/>
                </a:lnTo>
                <a:lnTo>
                  <a:pt x="2648674" y="810725"/>
                </a:lnTo>
                <a:lnTo>
                  <a:pt x="2648711" y="813942"/>
                </a:lnTo>
                <a:lnTo>
                  <a:pt x="2648711" y="1018921"/>
                </a:lnTo>
                <a:lnTo>
                  <a:pt x="2648711" y="1360551"/>
                </a:lnTo>
                <a:lnTo>
                  <a:pt x="2647932" y="1375225"/>
                </a:lnTo>
                <a:lnTo>
                  <a:pt x="2641934" y="1403149"/>
                </a:lnTo>
                <a:lnTo>
                  <a:pt x="2630551" y="1428639"/>
                </a:lnTo>
                <a:lnTo>
                  <a:pt x="2614425" y="1451054"/>
                </a:lnTo>
                <a:lnTo>
                  <a:pt x="2594194" y="1469754"/>
                </a:lnTo>
                <a:lnTo>
                  <a:pt x="2570499" y="1484100"/>
                </a:lnTo>
                <a:lnTo>
                  <a:pt x="2543980" y="1493450"/>
                </a:lnTo>
                <a:lnTo>
                  <a:pt x="2515277" y="1497165"/>
                </a:lnTo>
                <a:lnTo>
                  <a:pt x="2512060" y="1497202"/>
                </a:lnTo>
                <a:lnTo>
                  <a:pt x="2207260" y="1497202"/>
                </a:lnTo>
                <a:lnTo>
                  <a:pt x="1545082" y="1497202"/>
                </a:lnTo>
                <a:lnTo>
                  <a:pt x="136652" y="1497202"/>
                </a:lnTo>
                <a:lnTo>
                  <a:pt x="121970" y="1496423"/>
                </a:lnTo>
                <a:lnTo>
                  <a:pt x="94038" y="1490425"/>
                </a:lnTo>
                <a:lnTo>
                  <a:pt x="68546" y="1479042"/>
                </a:lnTo>
                <a:lnTo>
                  <a:pt x="46133" y="1462916"/>
                </a:lnTo>
                <a:lnTo>
                  <a:pt x="27437" y="1442685"/>
                </a:lnTo>
                <a:lnTo>
                  <a:pt x="13096" y="1418990"/>
                </a:lnTo>
                <a:lnTo>
                  <a:pt x="3750" y="1392471"/>
                </a:lnTo>
                <a:lnTo>
                  <a:pt x="37" y="1363768"/>
                </a:lnTo>
                <a:lnTo>
                  <a:pt x="0" y="1360551"/>
                </a:lnTo>
                <a:lnTo>
                  <a:pt x="0" y="1018921"/>
                </a:lnTo>
                <a:lnTo>
                  <a:pt x="0" y="813942"/>
                </a:lnTo>
                <a:close/>
              </a:path>
            </a:pathLst>
          </a:custGeom>
          <a:ln w="3048">
            <a:solidFill>
              <a:schemeClr val="tx1"/>
            </a:solidFill>
          </a:ln>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60" name="object 54"/>
          <p:cNvSpPr/>
          <p:nvPr/>
        </p:nvSpPr>
        <p:spPr>
          <a:xfrm>
            <a:off x="2445794" y="4561822"/>
            <a:ext cx="2699961" cy="1358124"/>
          </a:xfrm>
          <a:custGeom>
            <a:avLst/>
            <a:gdLst/>
            <a:ahLst/>
            <a:cxnLst/>
            <a:rect l="l" t="t" r="r" b="b"/>
            <a:pathLst>
              <a:path w="2372233" h="1261745">
                <a:moveTo>
                  <a:pt x="0" y="606425"/>
                </a:moveTo>
                <a:lnTo>
                  <a:pt x="7046" y="563913"/>
                </a:lnTo>
                <a:lnTo>
                  <a:pt x="26625" y="527222"/>
                </a:lnTo>
                <a:lnTo>
                  <a:pt x="56393" y="498694"/>
                </a:lnTo>
                <a:lnTo>
                  <a:pt x="94008" y="480671"/>
                </a:lnTo>
                <a:lnTo>
                  <a:pt x="131063" y="475361"/>
                </a:lnTo>
                <a:lnTo>
                  <a:pt x="1197483" y="475361"/>
                </a:lnTo>
                <a:lnTo>
                  <a:pt x="2372233" y="0"/>
                </a:lnTo>
                <a:lnTo>
                  <a:pt x="1710689" y="475361"/>
                </a:lnTo>
                <a:lnTo>
                  <a:pt x="1921764" y="475361"/>
                </a:lnTo>
                <a:lnTo>
                  <a:pt x="1936436" y="476172"/>
                </a:lnTo>
                <a:lnTo>
                  <a:pt x="1950635" y="478550"/>
                </a:lnTo>
                <a:lnTo>
                  <a:pt x="1964275" y="482407"/>
                </a:lnTo>
                <a:lnTo>
                  <a:pt x="1977267" y="487657"/>
                </a:lnTo>
                <a:lnTo>
                  <a:pt x="1989527" y="494212"/>
                </a:lnTo>
                <a:lnTo>
                  <a:pt x="2000966" y="501986"/>
                </a:lnTo>
                <a:lnTo>
                  <a:pt x="2011498" y="510893"/>
                </a:lnTo>
                <a:lnTo>
                  <a:pt x="2021036" y="520844"/>
                </a:lnTo>
                <a:lnTo>
                  <a:pt x="2029494" y="531754"/>
                </a:lnTo>
                <a:lnTo>
                  <a:pt x="2036785" y="543536"/>
                </a:lnTo>
                <a:lnTo>
                  <a:pt x="2042821" y="556103"/>
                </a:lnTo>
                <a:lnTo>
                  <a:pt x="2047517" y="569369"/>
                </a:lnTo>
                <a:lnTo>
                  <a:pt x="2050785" y="583245"/>
                </a:lnTo>
                <a:lnTo>
                  <a:pt x="2052538" y="597647"/>
                </a:lnTo>
                <a:lnTo>
                  <a:pt x="2052827" y="606425"/>
                </a:lnTo>
                <a:lnTo>
                  <a:pt x="2052827" y="803021"/>
                </a:lnTo>
                <a:lnTo>
                  <a:pt x="2052827" y="1130681"/>
                </a:lnTo>
                <a:lnTo>
                  <a:pt x="2052016" y="1145353"/>
                </a:lnTo>
                <a:lnTo>
                  <a:pt x="2049638" y="1159552"/>
                </a:lnTo>
                <a:lnTo>
                  <a:pt x="2045781" y="1173192"/>
                </a:lnTo>
                <a:lnTo>
                  <a:pt x="2040531" y="1186184"/>
                </a:lnTo>
                <a:lnTo>
                  <a:pt x="2033976" y="1198444"/>
                </a:lnTo>
                <a:lnTo>
                  <a:pt x="2026202" y="1209883"/>
                </a:lnTo>
                <a:lnTo>
                  <a:pt x="2017295" y="1220415"/>
                </a:lnTo>
                <a:lnTo>
                  <a:pt x="2007344" y="1229953"/>
                </a:lnTo>
                <a:lnTo>
                  <a:pt x="1996434" y="1238411"/>
                </a:lnTo>
                <a:lnTo>
                  <a:pt x="1984652" y="1245702"/>
                </a:lnTo>
                <a:lnTo>
                  <a:pt x="1972085" y="1251738"/>
                </a:lnTo>
                <a:lnTo>
                  <a:pt x="1958819" y="1256434"/>
                </a:lnTo>
                <a:lnTo>
                  <a:pt x="1944943" y="1259702"/>
                </a:lnTo>
                <a:lnTo>
                  <a:pt x="1930541" y="1261455"/>
                </a:lnTo>
                <a:lnTo>
                  <a:pt x="1921764" y="1261745"/>
                </a:lnTo>
                <a:lnTo>
                  <a:pt x="1710689" y="1261745"/>
                </a:lnTo>
                <a:lnTo>
                  <a:pt x="1197483" y="1261745"/>
                </a:lnTo>
                <a:lnTo>
                  <a:pt x="131063" y="1261745"/>
                </a:lnTo>
                <a:lnTo>
                  <a:pt x="116391" y="1260933"/>
                </a:lnTo>
                <a:lnTo>
                  <a:pt x="88552" y="1254698"/>
                </a:lnTo>
                <a:lnTo>
                  <a:pt x="63300" y="1242893"/>
                </a:lnTo>
                <a:lnTo>
                  <a:pt x="41329" y="1226212"/>
                </a:lnTo>
                <a:lnTo>
                  <a:pt x="23333" y="1205351"/>
                </a:lnTo>
                <a:lnTo>
                  <a:pt x="10006" y="1181002"/>
                </a:lnTo>
                <a:lnTo>
                  <a:pt x="2042" y="1153860"/>
                </a:lnTo>
                <a:lnTo>
                  <a:pt x="0" y="1130681"/>
                </a:lnTo>
                <a:lnTo>
                  <a:pt x="0" y="803021"/>
                </a:lnTo>
                <a:lnTo>
                  <a:pt x="0" y="606425"/>
                </a:lnTo>
                <a:close/>
              </a:path>
            </a:pathLst>
          </a:custGeom>
          <a:ln w="3048">
            <a:solidFill>
              <a:schemeClr val="tx1"/>
            </a:solidFill>
          </a:ln>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62" name="object 56"/>
          <p:cNvSpPr/>
          <p:nvPr/>
        </p:nvSpPr>
        <p:spPr>
          <a:xfrm>
            <a:off x="6965901" y="5020446"/>
            <a:ext cx="2426970" cy="1245099"/>
          </a:xfrm>
          <a:custGeom>
            <a:avLst/>
            <a:gdLst/>
            <a:ahLst/>
            <a:cxnLst/>
            <a:rect l="l" t="t" r="r" b="b"/>
            <a:pathLst>
              <a:path w="2426970" h="1302385">
                <a:moveTo>
                  <a:pt x="421385" y="541655"/>
                </a:moveTo>
                <a:lnTo>
                  <a:pt x="422086" y="526945"/>
                </a:lnTo>
                <a:lnTo>
                  <a:pt x="424146" y="512635"/>
                </a:lnTo>
                <a:lnTo>
                  <a:pt x="427499" y="498787"/>
                </a:lnTo>
                <a:lnTo>
                  <a:pt x="432083" y="485467"/>
                </a:lnTo>
                <a:lnTo>
                  <a:pt x="437833" y="472738"/>
                </a:lnTo>
                <a:lnTo>
                  <a:pt x="444685" y="460665"/>
                </a:lnTo>
                <a:lnTo>
                  <a:pt x="452574" y="449312"/>
                </a:lnTo>
                <a:lnTo>
                  <a:pt x="461436" y="438743"/>
                </a:lnTo>
                <a:lnTo>
                  <a:pt x="471208" y="429023"/>
                </a:lnTo>
                <a:lnTo>
                  <a:pt x="481824" y="420215"/>
                </a:lnTo>
                <a:lnTo>
                  <a:pt x="493220" y="412384"/>
                </a:lnTo>
                <a:lnTo>
                  <a:pt x="505333" y="405594"/>
                </a:lnTo>
                <a:lnTo>
                  <a:pt x="518098" y="399910"/>
                </a:lnTo>
                <a:lnTo>
                  <a:pt x="531450" y="395395"/>
                </a:lnTo>
                <a:lnTo>
                  <a:pt x="545326" y="392114"/>
                </a:lnTo>
                <a:lnTo>
                  <a:pt x="559661" y="390131"/>
                </a:lnTo>
                <a:lnTo>
                  <a:pt x="573531" y="389509"/>
                </a:lnTo>
                <a:lnTo>
                  <a:pt x="755650" y="389509"/>
                </a:lnTo>
                <a:lnTo>
                  <a:pt x="0" y="0"/>
                </a:lnTo>
                <a:lnTo>
                  <a:pt x="1257046" y="389509"/>
                </a:lnTo>
                <a:lnTo>
                  <a:pt x="2274824" y="389509"/>
                </a:lnTo>
                <a:lnTo>
                  <a:pt x="2289533" y="390209"/>
                </a:lnTo>
                <a:lnTo>
                  <a:pt x="2303843" y="392269"/>
                </a:lnTo>
                <a:lnTo>
                  <a:pt x="2317691" y="395622"/>
                </a:lnTo>
                <a:lnTo>
                  <a:pt x="2331011" y="400206"/>
                </a:lnTo>
                <a:lnTo>
                  <a:pt x="2343740" y="405956"/>
                </a:lnTo>
                <a:lnTo>
                  <a:pt x="2355813" y="412808"/>
                </a:lnTo>
                <a:lnTo>
                  <a:pt x="2367166" y="420697"/>
                </a:lnTo>
                <a:lnTo>
                  <a:pt x="2377735" y="429559"/>
                </a:lnTo>
                <a:lnTo>
                  <a:pt x="2387455" y="439331"/>
                </a:lnTo>
                <a:lnTo>
                  <a:pt x="2396263" y="449947"/>
                </a:lnTo>
                <a:lnTo>
                  <a:pt x="2404094" y="461343"/>
                </a:lnTo>
                <a:lnTo>
                  <a:pt x="2410884" y="473456"/>
                </a:lnTo>
                <a:lnTo>
                  <a:pt x="2416568" y="486221"/>
                </a:lnTo>
                <a:lnTo>
                  <a:pt x="2421083" y="499573"/>
                </a:lnTo>
                <a:lnTo>
                  <a:pt x="2424364" y="513449"/>
                </a:lnTo>
                <a:lnTo>
                  <a:pt x="2426347" y="527784"/>
                </a:lnTo>
                <a:lnTo>
                  <a:pt x="2426970" y="541655"/>
                </a:lnTo>
                <a:lnTo>
                  <a:pt x="2426970" y="769874"/>
                </a:lnTo>
                <a:lnTo>
                  <a:pt x="2426970" y="1150239"/>
                </a:lnTo>
                <a:lnTo>
                  <a:pt x="2426269" y="1164948"/>
                </a:lnTo>
                <a:lnTo>
                  <a:pt x="2416272" y="1206426"/>
                </a:lnTo>
                <a:lnTo>
                  <a:pt x="2395781" y="1242581"/>
                </a:lnTo>
                <a:lnTo>
                  <a:pt x="2366531" y="1271678"/>
                </a:lnTo>
                <a:lnTo>
                  <a:pt x="2330257" y="1291983"/>
                </a:lnTo>
                <a:lnTo>
                  <a:pt x="2288694" y="1301762"/>
                </a:lnTo>
                <a:lnTo>
                  <a:pt x="2274824" y="1302385"/>
                </a:lnTo>
                <a:lnTo>
                  <a:pt x="1257046" y="1302385"/>
                </a:lnTo>
                <a:lnTo>
                  <a:pt x="755650" y="1302385"/>
                </a:lnTo>
                <a:lnTo>
                  <a:pt x="573531" y="1302385"/>
                </a:lnTo>
                <a:lnTo>
                  <a:pt x="558822" y="1301684"/>
                </a:lnTo>
                <a:lnTo>
                  <a:pt x="530664" y="1296271"/>
                </a:lnTo>
                <a:lnTo>
                  <a:pt x="504615" y="1285937"/>
                </a:lnTo>
                <a:lnTo>
                  <a:pt x="481189" y="1271196"/>
                </a:lnTo>
                <a:lnTo>
                  <a:pt x="460900" y="1252562"/>
                </a:lnTo>
                <a:lnTo>
                  <a:pt x="444261" y="1230550"/>
                </a:lnTo>
                <a:lnTo>
                  <a:pt x="431787" y="1205672"/>
                </a:lnTo>
                <a:lnTo>
                  <a:pt x="423991" y="1178444"/>
                </a:lnTo>
                <a:lnTo>
                  <a:pt x="421385" y="1150239"/>
                </a:lnTo>
                <a:lnTo>
                  <a:pt x="421385" y="769874"/>
                </a:lnTo>
                <a:lnTo>
                  <a:pt x="421385" y="541655"/>
                </a:lnTo>
                <a:close/>
              </a:path>
            </a:pathLst>
          </a:custGeom>
          <a:ln w="3048">
            <a:solidFill>
              <a:schemeClr val="tx1"/>
            </a:solidFill>
          </a:ln>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64" name="object 58"/>
          <p:cNvSpPr/>
          <p:nvPr/>
        </p:nvSpPr>
        <p:spPr>
          <a:xfrm>
            <a:off x="8222976" y="3547744"/>
            <a:ext cx="2563269" cy="1674749"/>
          </a:xfrm>
          <a:custGeom>
            <a:avLst/>
            <a:gdLst/>
            <a:ahLst/>
            <a:cxnLst/>
            <a:rect l="l" t="t" r="r" b="b"/>
            <a:pathLst>
              <a:path w="2191511" h="1674749">
                <a:moveTo>
                  <a:pt x="0" y="967359"/>
                </a:moveTo>
                <a:lnTo>
                  <a:pt x="753" y="952676"/>
                </a:lnTo>
                <a:lnTo>
                  <a:pt x="2964" y="938424"/>
                </a:lnTo>
                <a:lnTo>
                  <a:pt x="6558" y="924678"/>
                </a:lnTo>
                <a:lnTo>
                  <a:pt x="11459" y="911512"/>
                </a:lnTo>
                <a:lnTo>
                  <a:pt x="17594" y="899000"/>
                </a:lnTo>
                <a:lnTo>
                  <a:pt x="24888" y="887218"/>
                </a:lnTo>
                <a:lnTo>
                  <a:pt x="33266" y="876239"/>
                </a:lnTo>
                <a:lnTo>
                  <a:pt x="42654" y="866139"/>
                </a:lnTo>
                <a:lnTo>
                  <a:pt x="52977" y="856993"/>
                </a:lnTo>
                <a:lnTo>
                  <a:pt x="64159" y="848874"/>
                </a:lnTo>
                <a:lnTo>
                  <a:pt x="76128" y="841858"/>
                </a:lnTo>
                <a:lnTo>
                  <a:pt x="88807" y="836019"/>
                </a:lnTo>
                <a:lnTo>
                  <a:pt x="102123" y="831432"/>
                </a:lnTo>
                <a:lnTo>
                  <a:pt x="116000" y="828171"/>
                </a:lnTo>
                <a:lnTo>
                  <a:pt x="130365" y="826311"/>
                </a:lnTo>
                <a:lnTo>
                  <a:pt x="141477" y="825881"/>
                </a:lnTo>
                <a:lnTo>
                  <a:pt x="365251" y="825881"/>
                </a:lnTo>
                <a:lnTo>
                  <a:pt x="70103" y="0"/>
                </a:lnTo>
                <a:lnTo>
                  <a:pt x="913129" y="825881"/>
                </a:lnTo>
                <a:lnTo>
                  <a:pt x="2050033" y="825881"/>
                </a:lnTo>
                <a:lnTo>
                  <a:pt x="2064716" y="826634"/>
                </a:lnTo>
                <a:lnTo>
                  <a:pt x="2078968" y="828845"/>
                </a:lnTo>
                <a:lnTo>
                  <a:pt x="2092714" y="832439"/>
                </a:lnTo>
                <a:lnTo>
                  <a:pt x="2105880" y="837340"/>
                </a:lnTo>
                <a:lnTo>
                  <a:pt x="2118392" y="843475"/>
                </a:lnTo>
                <a:lnTo>
                  <a:pt x="2130174" y="850769"/>
                </a:lnTo>
                <a:lnTo>
                  <a:pt x="2141153" y="859147"/>
                </a:lnTo>
                <a:lnTo>
                  <a:pt x="2151253" y="868535"/>
                </a:lnTo>
                <a:lnTo>
                  <a:pt x="2160399" y="878858"/>
                </a:lnTo>
                <a:lnTo>
                  <a:pt x="2168518" y="890040"/>
                </a:lnTo>
                <a:lnTo>
                  <a:pt x="2175534" y="902009"/>
                </a:lnTo>
                <a:lnTo>
                  <a:pt x="2181373" y="914688"/>
                </a:lnTo>
                <a:lnTo>
                  <a:pt x="2185960" y="928004"/>
                </a:lnTo>
                <a:lnTo>
                  <a:pt x="2189221" y="941881"/>
                </a:lnTo>
                <a:lnTo>
                  <a:pt x="2191081" y="956246"/>
                </a:lnTo>
                <a:lnTo>
                  <a:pt x="2191511" y="967359"/>
                </a:lnTo>
                <a:lnTo>
                  <a:pt x="2191511" y="1179576"/>
                </a:lnTo>
                <a:lnTo>
                  <a:pt x="2191511" y="1533271"/>
                </a:lnTo>
                <a:lnTo>
                  <a:pt x="2190758" y="1547953"/>
                </a:lnTo>
                <a:lnTo>
                  <a:pt x="2180052" y="1589117"/>
                </a:lnTo>
                <a:lnTo>
                  <a:pt x="2158245" y="1624390"/>
                </a:lnTo>
                <a:lnTo>
                  <a:pt x="2127352" y="1651755"/>
                </a:lnTo>
                <a:lnTo>
                  <a:pt x="2089388" y="1669197"/>
                </a:lnTo>
                <a:lnTo>
                  <a:pt x="2050033" y="1674749"/>
                </a:lnTo>
                <a:lnTo>
                  <a:pt x="913129" y="1674749"/>
                </a:lnTo>
                <a:lnTo>
                  <a:pt x="365251" y="1674749"/>
                </a:lnTo>
                <a:lnTo>
                  <a:pt x="141477" y="1674749"/>
                </a:lnTo>
                <a:lnTo>
                  <a:pt x="126795" y="1673995"/>
                </a:lnTo>
                <a:lnTo>
                  <a:pt x="98797" y="1668190"/>
                </a:lnTo>
                <a:lnTo>
                  <a:pt x="73119" y="1657154"/>
                </a:lnTo>
                <a:lnTo>
                  <a:pt x="50358" y="1641482"/>
                </a:lnTo>
                <a:lnTo>
                  <a:pt x="31112" y="1621771"/>
                </a:lnTo>
                <a:lnTo>
                  <a:pt x="15977" y="1598620"/>
                </a:lnTo>
                <a:lnTo>
                  <a:pt x="5551" y="1572625"/>
                </a:lnTo>
                <a:lnTo>
                  <a:pt x="430" y="1544383"/>
                </a:lnTo>
                <a:lnTo>
                  <a:pt x="0" y="1533271"/>
                </a:lnTo>
                <a:lnTo>
                  <a:pt x="0" y="1179576"/>
                </a:lnTo>
                <a:lnTo>
                  <a:pt x="0" y="967359"/>
                </a:lnTo>
                <a:close/>
              </a:path>
            </a:pathLst>
          </a:custGeom>
          <a:ln w="3048">
            <a:solidFill>
              <a:schemeClr val="tx1"/>
            </a:solidFill>
          </a:ln>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67" name="object 11"/>
          <p:cNvSpPr txBox="1"/>
          <p:nvPr/>
        </p:nvSpPr>
        <p:spPr>
          <a:xfrm>
            <a:off x="1368438" y="4302317"/>
            <a:ext cx="2401239" cy="528320"/>
          </a:xfrm>
          <a:prstGeom prst="rect">
            <a:avLst/>
          </a:prstGeom>
        </p:spPr>
        <p:txBody>
          <a:bodyPr wrap="square" lIns="0" tIns="0" rIns="0" bIns="0" rtlCol="0">
            <a:noAutofit/>
          </a:bodyPr>
          <a:lstStyle/>
          <a:p>
            <a:pPr algn="ctr">
              <a:lnSpc>
                <a:spcPts val="1920"/>
              </a:lnSpc>
              <a:spcBef>
                <a:spcPts val="96"/>
              </a:spcBef>
            </a:pPr>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Gửi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t>
            </a:r>
            <a:r>
              <a:rPr lang="vi-VN" dirty="0">
                <a:latin typeface="Times New Roman" panose="02020603050405020304" pitchFamily="18" charset="0"/>
                <a:cs typeface="Times New Roman" panose="02020603050405020304" pitchFamily="18" charset="0"/>
              </a:rPr>
              <a:t>ường</a:t>
            </a:r>
            <a:endParaRPr dirty="0">
              <a:latin typeface="Times New Roman" panose="02020603050405020304" pitchFamily="18" charset="0"/>
              <a:cs typeface="Times New Roman" panose="02020603050405020304" pitchFamily="18" charset="0"/>
            </a:endParaRPr>
          </a:p>
        </p:txBody>
      </p:sp>
      <p:sp>
        <p:nvSpPr>
          <p:cNvPr id="168" name="object 10"/>
          <p:cNvSpPr txBox="1"/>
          <p:nvPr/>
        </p:nvSpPr>
        <p:spPr>
          <a:xfrm flipH="1">
            <a:off x="8212804" y="4480404"/>
            <a:ext cx="2508855" cy="646857"/>
          </a:xfrm>
          <a:prstGeom prst="rect">
            <a:avLst/>
          </a:prstGeom>
        </p:spPr>
        <p:txBody>
          <a:bodyPr wrap="square" lIns="0" tIns="0" rIns="0" bIns="0" rtlCol="0">
            <a:noAutofit/>
          </a:bodyPr>
          <a:lstStyle/>
          <a:p>
            <a:pPr marL="86486" marR="105613" algn="ctr">
              <a:lnSpc>
                <a:spcPts val="1920"/>
              </a:lnSpc>
              <a:spcBef>
                <a:spcPts val="96"/>
              </a:spcBef>
            </a:pPr>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Dashboard</a:t>
            </a:r>
            <a:endParaRPr dirty="0">
              <a:latin typeface="Times New Roman" panose="02020603050405020304" pitchFamily="18" charset="0"/>
              <a:cs typeface="Times New Roman" panose="02020603050405020304" pitchFamily="18" charset="0"/>
            </a:endParaRPr>
          </a:p>
        </p:txBody>
      </p:sp>
      <p:sp>
        <p:nvSpPr>
          <p:cNvPr id="169" name="object 9"/>
          <p:cNvSpPr txBox="1"/>
          <p:nvPr/>
        </p:nvSpPr>
        <p:spPr>
          <a:xfrm>
            <a:off x="5519525" y="4819201"/>
            <a:ext cx="173964" cy="254304"/>
          </a:xfrm>
          <a:prstGeom prst="rect">
            <a:avLst/>
          </a:prstGeom>
        </p:spPr>
        <p:txBody>
          <a:bodyPr wrap="square" lIns="0" tIns="0" rIns="0" bIns="0" rtlCol="0">
            <a:noAutofit/>
          </a:bodyPr>
          <a:lstStyle/>
          <a:p>
            <a:pPr marL="12700">
              <a:lnSpc>
                <a:spcPts val="1925"/>
              </a:lnSpc>
              <a:spcBef>
                <a:spcPts val="96"/>
              </a:spcBef>
            </a:pPr>
            <a:endParaRPr dirty="0">
              <a:latin typeface="Times New Roman" panose="02020603050405020304" pitchFamily="18" charset="0"/>
              <a:cs typeface="Times New Roman" panose="02020603050405020304" pitchFamily="18" charset="0"/>
            </a:endParaRPr>
          </a:p>
        </p:txBody>
      </p:sp>
      <p:sp>
        <p:nvSpPr>
          <p:cNvPr id="170" name="object 8"/>
          <p:cNvSpPr txBox="1"/>
          <p:nvPr/>
        </p:nvSpPr>
        <p:spPr>
          <a:xfrm>
            <a:off x="6598936" y="4829125"/>
            <a:ext cx="171199" cy="254000"/>
          </a:xfrm>
          <a:prstGeom prst="rect">
            <a:avLst/>
          </a:prstGeom>
        </p:spPr>
        <p:txBody>
          <a:bodyPr wrap="square" lIns="0" tIns="0" rIns="0" bIns="0" rtlCol="0">
            <a:noAutofit/>
          </a:bodyPr>
          <a:lstStyle/>
          <a:p>
            <a:pPr marL="12700">
              <a:lnSpc>
                <a:spcPts val="1920"/>
              </a:lnSpc>
              <a:spcBef>
                <a:spcPts val="96"/>
              </a:spcBef>
            </a:pPr>
            <a:endParaRPr dirty="0">
              <a:latin typeface="Times New Roman" panose="02020603050405020304" pitchFamily="18" charset="0"/>
              <a:cs typeface="Times New Roman" panose="02020603050405020304" pitchFamily="18" charset="0"/>
            </a:endParaRPr>
          </a:p>
        </p:txBody>
      </p:sp>
      <p:sp>
        <p:nvSpPr>
          <p:cNvPr id="171" name="object 7"/>
          <p:cNvSpPr txBox="1"/>
          <p:nvPr/>
        </p:nvSpPr>
        <p:spPr>
          <a:xfrm>
            <a:off x="2490325" y="5255780"/>
            <a:ext cx="2237634" cy="506647"/>
          </a:xfrm>
          <a:prstGeom prst="rect">
            <a:avLst/>
          </a:prstGeom>
        </p:spPr>
        <p:txBody>
          <a:bodyPr wrap="square" lIns="0" tIns="0" rIns="0" bIns="0" rtlCol="0">
            <a:noAutofit/>
          </a:bodyPr>
          <a:lstStyle/>
          <a:p>
            <a:pPr marL="66039" marR="34289">
              <a:lnSpc>
                <a:spcPts val="1920"/>
              </a:lnSpc>
              <a:spcBef>
                <a:spcPts val="96"/>
              </a:spcBef>
            </a:pPr>
            <a:r>
              <a:rPr lang="en-US" dirty="0">
                <a:latin typeface="Times New Roman" panose="02020603050405020304" pitchFamily="18" charset="0"/>
                <a:cs typeface="Times New Roman" panose="02020603050405020304" pitchFamily="18" charset="0"/>
              </a:rPr>
              <a:t>2. L</a:t>
            </a:r>
            <a:r>
              <a:rPr lang="vi-VN" dirty="0">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Database</a:t>
            </a:r>
          </a:p>
        </p:txBody>
      </p:sp>
      <p:sp>
        <p:nvSpPr>
          <p:cNvPr id="172" name="object 6"/>
          <p:cNvSpPr txBox="1"/>
          <p:nvPr/>
        </p:nvSpPr>
        <p:spPr>
          <a:xfrm>
            <a:off x="7559506" y="5565069"/>
            <a:ext cx="1665173" cy="528319"/>
          </a:xfrm>
          <a:prstGeom prst="rect">
            <a:avLst/>
          </a:prstGeom>
        </p:spPr>
        <p:txBody>
          <a:bodyPr wrap="square" lIns="0" tIns="0" rIns="0" bIns="0" rtlCol="0">
            <a:noAutofit/>
          </a:bodyPr>
          <a:lstStyle/>
          <a:p>
            <a:pPr algn="ctr">
              <a:lnSpc>
                <a:spcPts val="1920"/>
              </a:lnSpc>
              <a:spcBef>
                <a:spcPts val="96"/>
              </a:spcBef>
            </a:pPr>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database</a:t>
            </a:r>
            <a:endParaRPr dirty="0">
              <a:latin typeface="Times New Roman" panose="02020603050405020304" pitchFamily="18" charset="0"/>
              <a:cs typeface="Times New Roman" panose="02020603050405020304" pitchFamily="18" charset="0"/>
            </a:endParaRPr>
          </a:p>
        </p:txBody>
      </p:sp>
      <p:sp>
        <p:nvSpPr>
          <p:cNvPr id="173" name="object 5"/>
          <p:cNvSpPr txBox="1"/>
          <p:nvPr/>
        </p:nvSpPr>
        <p:spPr>
          <a:xfrm>
            <a:off x="5544454" y="5647417"/>
            <a:ext cx="954625" cy="254000"/>
          </a:xfrm>
          <a:prstGeom prst="rect">
            <a:avLst/>
          </a:prstGeom>
        </p:spPr>
        <p:txBody>
          <a:bodyPr wrap="square" lIns="0" tIns="0" rIns="0" bIns="0" rtlCol="0">
            <a:noAutofit/>
          </a:bodyPr>
          <a:lstStyle/>
          <a:p>
            <a:pPr marL="12700">
              <a:lnSpc>
                <a:spcPts val="1920"/>
              </a:lnSpc>
              <a:spcBef>
                <a:spcPts val="96"/>
              </a:spcBef>
            </a:pPr>
            <a:endParaRPr dirty="0">
              <a:latin typeface="Times New Roman" panose="02020603050405020304" pitchFamily="18" charset="0"/>
              <a:cs typeface="Times New Roman" panose="02020603050405020304" pitchFamily="18" charset="0"/>
            </a:endParaRPr>
          </a:p>
        </p:txBody>
      </p:sp>
      <p:sp>
        <p:nvSpPr>
          <p:cNvPr id="174" name="object 4"/>
          <p:cNvSpPr txBox="1"/>
          <p:nvPr/>
        </p:nvSpPr>
        <p:spPr>
          <a:xfrm>
            <a:off x="6606872" y="2456435"/>
            <a:ext cx="370331" cy="365760"/>
          </a:xfrm>
          <a:prstGeom prst="rect">
            <a:avLst/>
          </a:prstGeom>
        </p:spPr>
        <p:txBody>
          <a:bodyPr wrap="square" lIns="0" tIns="0" rIns="0" bIns="0" rtlCol="0">
            <a:noAutofit/>
          </a:bodyPr>
          <a:lstStyle/>
          <a:p>
            <a:pPr>
              <a:lnSpc>
                <a:spcPts val="750"/>
              </a:lnSpc>
              <a:spcBef>
                <a:spcPts val="49"/>
              </a:spcBef>
            </a:pPr>
            <a:endParaRPr>
              <a:latin typeface="Times New Roman" panose="02020603050405020304" pitchFamily="18" charset="0"/>
              <a:cs typeface="Times New Roman" panose="02020603050405020304" pitchFamily="18" charset="0"/>
            </a:endParaRPr>
          </a:p>
          <a:p>
            <a:pPr marL="127380" marR="123253" algn="ctr">
              <a:lnSpc>
                <a:spcPct val="93750"/>
              </a:lnSpc>
            </a:pPr>
            <a:r>
              <a:rPr i="1" spc="0" dirty="0">
                <a:latin typeface="Times New Roman" panose="02020603050405020304" pitchFamily="18" charset="0"/>
                <a:cs typeface="Times New Roman" panose="02020603050405020304" pitchFamily="18" charset="0"/>
              </a:rPr>
              <a:t>6</a:t>
            </a:r>
            <a:endParaRPr>
              <a:latin typeface="Times New Roman" panose="02020603050405020304" pitchFamily="18" charset="0"/>
              <a:cs typeface="Times New Roman" panose="02020603050405020304" pitchFamily="18" charset="0"/>
            </a:endParaRPr>
          </a:p>
        </p:txBody>
      </p:sp>
      <p:cxnSp>
        <p:nvCxnSpPr>
          <p:cNvPr id="181" name="Straight Arrow Connector 180"/>
          <p:cNvCxnSpPr>
            <a:stCxn id="123" idx="3"/>
            <a:endCxn id="122" idx="1"/>
          </p:cNvCxnSpPr>
          <p:nvPr/>
        </p:nvCxnSpPr>
        <p:spPr>
          <a:xfrm>
            <a:off x="3010795" y="2770378"/>
            <a:ext cx="2174219" cy="16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cxnSpLocks/>
            <a:stCxn id="122" idx="3"/>
          </p:cNvCxnSpPr>
          <p:nvPr/>
        </p:nvCxnSpPr>
        <p:spPr>
          <a:xfrm flipV="1">
            <a:off x="7090013" y="2770378"/>
            <a:ext cx="2209177" cy="16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p:nvPr/>
        </p:nvCxnSpPr>
        <p:spPr>
          <a:xfrm flipH="1">
            <a:off x="5747657" y="3420241"/>
            <a:ext cx="25781" cy="179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V="1">
            <a:off x="6324777" y="3420241"/>
            <a:ext cx="16062" cy="179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Oval 195"/>
          <p:cNvSpPr/>
          <p:nvPr/>
        </p:nvSpPr>
        <p:spPr>
          <a:xfrm>
            <a:off x="3795774" y="2899279"/>
            <a:ext cx="577074" cy="45898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197" name="Oval 196"/>
          <p:cNvSpPr/>
          <p:nvPr/>
        </p:nvSpPr>
        <p:spPr>
          <a:xfrm>
            <a:off x="7752385" y="2899279"/>
            <a:ext cx="577074" cy="45898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2</a:t>
            </a:r>
          </a:p>
        </p:txBody>
      </p:sp>
      <p:sp>
        <p:nvSpPr>
          <p:cNvPr id="198" name="Oval 197"/>
          <p:cNvSpPr/>
          <p:nvPr/>
        </p:nvSpPr>
        <p:spPr>
          <a:xfrm>
            <a:off x="5133855" y="4123254"/>
            <a:ext cx="577074" cy="45898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3</a:t>
            </a:r>
          </a:p>
        </p:txBody>
      </p:sp>
      <p:sp>
        <p:nvSpPr>
          <p:cNvPr id="199" name="Oval 198"/>
          <p:cNvSpPr/>
          <p:nvPr/>
        </p:nvSpPr>
        <p:spPr>
          <a:xfrm>
            <a:off x="6368933" y="4610751"/>
            <a:ext cx="577074" cy="49639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4</a:t>
            </a:r>
          </a:p>
        </p:txBody>
      </p:sp>
      <p:sp>
        <p:nvSpPr>
          <p:cNvPr id="3" name="TextBox 2"/>
          <p:cNvSpPr txBox="1"/>
          <p:nvPr/>
        </p:nvSpPr>
        <p:spPr>
          <a:xfrm>
            <a:off x="5519799" y="5565069"/>
            <a:ext cx="108769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Database</a:t>
            </a:r>
          </a:p>
        </p:txBody>
      </p:sp>
      <p:sp>
        <p:nvSpPr>
          <p:cNvPr id="5" name="TextBox 4"/>
          <p:cNvSpPr txBox="1"/>
          <p:nvPr/>
        </p:nvSpPr>
        <p:spPr>
          <a:xfrm>
            <a:off x="1046555" y="3347270"/>
            <a:ext cx="279847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Humidity: 53%</a:t>
            </a:r>
          </a:p>
          <a:p>
            <a:r>
              <a:rPr lang="en-US" dirty="0">
                <a:latin typeface="Times New Roman" panose="02020603050405020304" pitchFamily="18" charset="0"/>
                <a:cs typeface="Times New Roman" panose="02020603050405020304" pitchFamily="18" charset="0"/>
              </a:rPr>
              <a:t>Temperature: 30,04°C</a:t>
            </a:r>
          </a:p>
        </p:txBody>
      </p:sp>
      <p:sp>
        <p:nvSpPr>
          <p:cNvPr id="40" name="TextBox 39"/>
          <p:cNvSpPr txBox="1"/>
          <p:nvPr/>
        </p:nvSpPr>
        <p:spPr>
          <a:xfrm>
            <a:off x="5007108" y="6126026"/>
            <a:ext cx="232044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Humidity: 53%</a:t>
            </a:r>
          </a:p>
          <a:p>
            <a:r>
              <a:rPr lang="en-US" dirty="0">
                <a:latin typeface="Times New Roman" panose="02020603050405020304" pitchFamily="18" charset="0"/>
                <a:cs typeface="Times New Roman" panose="02020603050405020304" pitchFamily="18" charset="0"/>
              </a:rPr>
              <a:t>Temperature: 30,04°C</a:t>
            </a:r>
          </a:p>
        </p:txBody>
      </p:sp>
      <p:sp>
        <p:nvSpPr>
          <p:cNvPr id="41" name="TextBox 40"/>
          <p:cNvSpPr txBox="1"/>
          <p:nvPr/>
        </p:nvSpPr>
        <p:spPr>
          <a:xfrm>
            <a:off x="9299190" y="3561761"/>
            <a:ext cx="236688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Humidity: 53%</a:t>
            </a:r>
          </a:p>
          <a:p>
            <a:r>
              <a:rPr lang="en-US" dirty="0">
                <a:latin typeface="Times New Roman" panose="02020603050405020304" pitchFamily="18" charset="0"/>
                <a:cs typeface="Times New Roman" panose="02020603050405020304" pitchFamily="18" charset="0"/>
              </a:rPr>
              <a:t>Temperature: 30,04°C</a:t>
            </a:r>
          </a:p>
        </p:txBody>
      </p:sp>
      <p:pic>
        <p:nvPicPr>
          <p:cNvPr id="6" name="Hình ảnh 5">
            <a:extLst>
              <a:ext uri="{FF2B5EF4-FFF2-40B4-BE49-F238E27FC236}">
                <a16:creationId xmlns:a16="http://schemas.microsoft.com/office/drawing/2014/main" id="{DEA408C4-3EE9-4283-8863-39280AF2C8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5811" y="1824328"/>
            <a:ext cx="2581288" cy="1757558"/>
          </a:xfrm>
          <a:prstGeom prst="rect">
            <a:avLst/>
          </a:prstGeom>
        </p:spPr>
      </p:pic>
    </p:spTree>
    <p:extLst>
      <p:ext uri="{BB962C8B-B14F-4D97-AF65-F5344CB8AC3E}">
        <p14:creationId xmlns:p14="http://schemas.microsoft.com/office/powerpoint/2010/main" val="2464687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758" y="624857"/>
            <a:ext cx="8911687" cy="1280890"/>
          </a:xfrm>
        </p:spPr>
        <p:txBody>
          <a:bodyPr/>
          <a:lstStyle/>
          <a:p>
            <a:r>
              <a:rPr lang="en-US" dirty="0">
                <a:latin typeface="Times New Roman" panose="02020603050405020304" pitchFamily="18" charset="0"/>
                <a:cs typeface="Times New Roman" panose="02020603050405020304" pitchFamily="18" charset="0"/>
              </a:rPr>
              <a:t>6.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p>
        </p:txBody>
      </p:sp>
      <p:sp>
        <p:nvSpPr>
          <p:cNvPr id="4" name="object 15"/>
          <p:cNvSpPr/>
          <p:nvPr/>
        </p:nvSpPr>
        <p:spPr>
          <a:xfrm>
            <a:off x="6021602" y="1971519"/>
            <a:ext cx="1904999" cy="1266443"/>
          </a:xfrm>
          <a:prstGeom prst="rect">
            <a:avLst/>
          </a:prstGeom>
          <a:blipFill>
            <a:blip r:embed="rId2" cstate="print"/>
            <a:stretch>
              <a:fillRect/>
            </a:stretch>
          </a:blipFill>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5" name="object 16"/>
          <p:cNvSpPr/>
          <p:nvPr/>
        </p:nvSpPr>
        <p:spPr>
          <a:xfrm>
            <a:off x="9792395" y="1946208"/>
            <a:ext cx="1802892" cy="1324355"/>
          </a:xfrm>
          <a:prstGeom prst="rect">
            <a:avLst/>
          </a:prstGeom>
          <a:blipFill>
            <a:blip r:embed="rId3" cstate="print"/>
            <a:stretch>
              <a:fillRect/>
            </a:stretch>
          </a:blipFill>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0" name="object 52"/>
          <p:cNvSpPr/>
          <p:nvPr/>
        </p:nvSpPr>
        <p:spPr>
          <a:xfrm>
            <a:off x="2637133" y="3141221"/>
            <a:ext cx="2410261" cy="1473174"/>
          </a:xfrm>
          <a:custGeom>
            <a:avLst/>
            <a:gdLst/>
            <a:ahLst/>
            <a:cxnLst/>
            <a:rect l="l" t="t" r="r" b="b"/>
            <a:pathLst>
              <a:path w="2648711" h="1497202">
                <a:moveTo>
                  <a:pt x="0" y="813942"/>
                </a:moveTo>
                <a:lnTo>
                  <a:pt x="6774" y="771344"/>
                </a:lnTo>
                <a:lnTo>
                  <a:pt x="25659" y="734222"/>
                </a:lnTo>
                <a:lnTo>
                  <a:pt x="54501" y="704739"/>
                </a:lnTo>
                <a:lnTo>
                  <a:pt x="91144" y="685054"/>
                </a:lnTo>
                <a:lnTo>
                  <a:pt x="133432" y="677328"/>
                </a:lnTo>
                <a:lnTo>
                  <a:pt x="136652" y="677290"/>
                </a:lnTo>
                <a:lnTo>
                  <a:pt x="1545082" y="677290"/>
                </a:lnTo>
                <a:lnTo>
                  <a:pt x="2623439" y="0"/>
                </a:lnTo>
                <a:lnTo>
                  <a:pt x="2207260" y="677290"/>
                </a:lnTo>
                <a:lnTo>
                  <a:pt x="2512060" y="677290"/>
                </a:lnTo>
                <a:lnTo>
                  <a:pt x="2526734" y="678070"/>
                </a:lnTo>
                <a:lnTo>
                  <a:pt x="2540961" y="680356"/>
                </a:lnTo>
                <a:lnTo>
                  <a:pt x="2554658" y="684068"/>
                </a:lnTo>
                <a:lnTo>
                  <a:pt x="2567747" y="689126"/>
                </a:lnTo>
                <a:lnTo>
                  <a:pt x="2580148" y="695451"/>
                </a:lnTo>
                <a:lnTo>
                  <a:pt x="2591780" y="702961"/>
                </a:lnTo>
                <a:lnTo>
                  <a:pt x="2602563" y="711577"/>
                </a:lnTo>
                <a:lnTo>
                  <a:pt x="2612417" y="721220"/>
                </a:lnTo>
                <a:lnTo>
                  <a:pt x="2621263" y="731808"/>
                </a:lnTo>
                <a:lnTo>
                  <a:pt x="2629020" y="743263"/>
                </a:lnTo>
                <a:lnTo>
                  <a:pt x="2635609" y="755503"/>
                </a:lnTo>
                <a:lnTo>
                  <a:pt x="2640948" y="768450"/>
                </a:lnTo>
                <a:lnTo>
                  <a:pt x="2644959" y="782022"/>
                </a:lnTo>
                <a:lnTo>
                  <a:pt x="2647561" y="796141"/>
                </a:lnTo>
                <a:lnTo>
                  <a:pt x="2648674" y="810725"/>
                </a:lnTo>
                <a:lnTo>
                  <a:pt x="2648711" y="813942"/>
                </a:lnTo>
                <a:lnTo>
                  <a:pt x="2648711" y="1018921"/>
                </a:lnTo>
                <a:lnTo>
                  <a:pt x="2648711" y="1360551"/>
                </a:lnTo>
                <a:lnTo>
                  <a:pt x="2647932" y="1375225"/>
                </a:lnTo>
                <a:lnTo>
                  <a:pt x="2641934" y="1403149"/>
                </a:lnTo>
                <a:lnTo>
                  <a:pt x="2630551" y="1428639"/>
                </a:lnTo>
                <a:lnTo>
                  <a:pt x="2614425" y="1451054"/>
                </a:lnTo>
                <a:lnTo>
                  <a:pt x="2594194" y="1469754"/>
                </a:lnTo>
                <a:lnTo>
                  <a:pt x="2570499" y="1484100"/>
                </a:lnTo>
                <a:lnTo>
                  <a:pt x="2543980" y="1493450"/>
                </a:lnTo>
                <a:lnTo>
                  <a:pt x="2515277" y="1497165"/>
                </a:lnTo>
                <a:lnTo>
                  <a:pt x="2512060" y="1497202"/>
                </a:lnTo>
                <a:lnTo>
                  <a:pt x="2207260" y="1497202"/>
                </a:lnTo>
                <a:lnTo>
                  <a:pt x="1545082" y="1497202"/>
                </a:lnTo>
                <a:lnTo>
                  <a:pt x="136652" y="1497202"/>
                </a:lnTo>
                <a:lnTo>
                  <a:pt x="121970" y="1496423"/>
                </a:lnTo>
                <a:lnTo>
                  <a:pt x="94038" y="1490425"/>
                </a:lnTo>
                <a:lnTo>
                  <a:pt x="68546" y="1479042"/>
                </a:lnTo>
                <a:lnTo>
                  <a:pt x="46133" y="1462916"/>
                </a:lnTo>
                <a:lnTo>
                  <a:pt x="27437" y="1442685"/>
                </a:lnTo>
                <a:lnTo>
                  <a:pt x="13096" y="1418990"/>
                </a:lnTo>
                <a:lnTo>
                  <a:pt x="3750" y="1392471"/>
                </a:lnTo>
                <a:lnTo>
                  <a:pt x="37" y="1363768"/>
                </a:lnTo>
                <a:lnTo>
                  <a:pt x="0" y="1360551"/>
                </a:lnTo>
                <a:lnTo>
                  <a:pt x="0" y="1018921"/>
                </a:lnTo>
                <a:lnTo>
                  <a:pt x="0" y="813942"/>
                </a:lnTo>
                <a:close/>
              </a:path>
            </a:pathLst>
          </a:custGeom>
          <a:ln w="3048">
            <a:solidFill>
              <a:schemeClr val="tx1"/>
            </a:solidFill>
          </a:ln>
        </p:spPr>
        <p:txBody>
          <a:bodyPr wrap="square" lIns="0" tIns="0" rIns="0" bIns="0" rtlCol="0">
            <a:noAutofit/>
          </a:bodyPr>
          <a:lstStyle/>
          <a:p>
            <a:endParaRPr dirty="0">
              <a:latin typeface="Times New Roman" panose="02020603050405020304" pitchFamily="18" charset="0"/>
              <a:cs typeface="Times New Roman" panose="02020603050405020304" pitchFamily="18" charset="0"/>
            </a:endParaRPr>
          </a:p>
        </p:txBody>
      </p:sp>
      <p:sp>
        <p:nvSpPr>
          <p:cNvPr id="15" name="object 58"/>
          <p:cNvSpPr/>
          <p:nvPr/>
        </p:nvSpPr>
        <p:spPr>
          <a:xfrm>
            <a:off x="9034056" y="3163412"/>
            <a:ext cx="2191511" cy="1674749"/>
          </a:xfrm>
          <a:custGeom>
            <a:avLst/>
            <a:gdLst/>
            <a:ahLst/>
            <a:cxnLst/>
            <a:rect l="l" t="t" r="r" b="b"/>
            <a:pathLst>
              <a:path w="2191511" h="1674749">
                <a:moveTo>
                  <a:pt x="0" y="967359"/>
                </a:moveTo>
                <a:lnTo>
                  <a:pt x="753" y="952676"/>
                </a:lnTo>
                <a:lnTo>
                  <a:pt x="2964" y="938424"/>
                </a:lnTo>
                <a:lnTo>
                  <a:pt x="6558" y="924678"/>
                </a:lnTo>
                <a:lnTo>
                  <a:pt x="11459" y="911512"/>
                </a:lnTo>
                <a:lnTo>
                  <a:pt x="17594" y="899000"/>
                </a:lnTo>
                <a:lnTo>
                  <a:pt x="24888" y="887218"/>
                </a:lnTo>
                <a:lnTo>
                  <a:pt x="33266" y="876239"/>
                </a:lnTo>
                <a:lnTo>
                  <a:pt x="42654" y="866139"/>
                </a:lnTo>
                <a:lnTo>
                  <a:pt x="52977" y="856993"/>
                </a:lnTo>
                <a:lnTo>
                  <a:pt x="64159" y="848874"/>
                </a:lnTo>
                <a:lnTo>
                  <a:pt x="76128" y="841858"/>
                </a:lnTo>
                <a:lnTo>
                  <a:pt x="88807" y="836019"/>
                </a:lnTo>
                <a:lnTo>
                  <a:pt x="102123" y="831432"/>
                </a:lnTo>
                <a:lnTo>
                  <a:pt x="116000" y="828171"/>
                </a:lnTo>
                <a:lnTo>
                  <a:pt x="130365" y="826311"/>
                </a:lnTo>
                <a:lnTo>
                  <a:pt x="141477" y="825881"/>
                </a:lnTo>
                <a:lnTo>
                  <a:pt x="365251" y="825881"/>
                </a:lnTo>
                <a:lnTo>
                  <a:pt x="70103" y="0"/>
                </a:lnTo>
                <a:lnTo>
                  <a:pt x="913129" y="825881"/>
                </a:lnTo>
                <a:lnTo>
                  <a:pt x="2050033" y="825881"/>
                </a:lnTo>
                <a:lnTo>
                  <a:pt x="2064716" y="826634"/>
                </a:lnTo>
                <a:lnTo>
                  <a:pt x="2078968" y="828845"/>
                </a:lnTo>
                <a:lnTo>
                  <a:pt x="2092714" y="832439"/>
                </a:lnTo>
                <a:lnTo>
                  <a:pt x="2105880" y="837340"/>
                </a:lnTo>
                <a:lnTo>
                  <a:pt x="2118392" y="843475"/>
                </a:lnTo>
                <a:lnTo>
                  <a:pt x="2130174" y="850769"/>
                </a:lnTo>
                <a:lnTo>
                  <a:pt x="2141153" y="859147"/>
                </a:lnTo>
                <a:lnTo>
                  <a:pt x="2151253" y="868535"/>
                </a:lnTo>
                <a:lnTo>
                  <a:pt x="2160399" y="878858"/>
                </a:lnTo>
                <a:lnTo>
                  <a:pt x="2168518" y="890040"/>
                </a:lnTo>
                <a:lnTo>
                  <a:pt x="2175534" y="902009"/>
                </a:lnTo>
                <a:lnTo>
                  <a:pt x="2181373" y="914688"/>
                </a:lnTo>
                <a:lnTo>
                  <a:pt x="2185960" y="928004"/>
                </a:lnTo>
                <a:lnTo>
                  <a:pt x="2189221" y="941881"/>
                </a:lnTo>
                <a:lnTo>
                  <a:pt x="2191081" y="956246"/>
                </a:lnTo>
                <a:lnTo>
                  <a:pt x="2191511" y="967359"/>
                </a:lnTo>
                <a:lnTo>
                  <a:pt x="2191511" y="1179576"/>
                </a:lnTo>
                <a:lnTo>
                  <a:pt x="2191511" y="1533271"/>
                </a:lnTo>
                <a:lnTo>
                  <a:pt x="2190758" y="1547953"/>
                </a:lnTo>
                <a:lnTo>
                  <a:pt x="2180052" y="1589117"/>
                </a:lnTo>
                <a:lnTo>
                  <a:pt x="2158245" y="1624390"/>
                </a:lnTo>
                <a:lnTo>
                  <a:pt x="2127352" y="1651755"/>
                </a:lnTo>
                <a:lnTo>
                  <a:pt x="2089388" y="1669197"/>
                </a:lnTo>
                <a:lnTo>
                  <a:pt x="2050033" y="1674749"/>
                </a:lnTo>
                <a:lnTo>
                  <a:pt x="913129" y="1674749"/>
                </a:lnTo>
                <a:lnTo>
                  <a:pt x="365251" y="1674749"/>
                </a:lnTo>
                <a:lnTo>
                  <a:pt x="141477" y="1674749"/>
                </a:lnTo>
                <a:lnTo>
                  <a:pt x="126795" y="1673995"/>
                </a:lnTo>
                <a:lnTo>
                  <a:pt x="98797" y="1668190"/>
                </a:lnTo>
                <a:lnTo>
                  <a:pt x="73119" y="1657154"/>
                </a:lnTo>
                <a:lnTo>
                  <a:pt x="50358" y="1641482"/>
                </a:lnTo>
                <a:lnTo>
                  <a:pt x="31112" y="1621771"/>
                </a:lnTo>
                <a:lnTo>
                  <a:pt x="15977" y="1598620"/>
                </a:lnTo>
                <a:lnTo>
                  <a:pt x="5551" y="1572625"/>
                </a:lnTo>
                <a:lnTo>
                  <a:pt x="430" y="1544383"/>
                </a:lnTo>
                <a:lnTo>
                  <a:pt x="0" y="1533271"/>
                </a:lnTo>
                <a:lnTo>
                  <a:pt x="0" y="1179576"/>
                </a:lnTo>
                <a:lnTo>
                  <a:pt x="0" y="967359"/>
                </a:lnTo>
                <a:close/>
              </a:path>
            </a:pathLst>
          </a:custGeom>
          <a:ln w="3048">
            <a:solidFill>
              <a:schemeClr val="tx1"/>
            </a:solidFill>
          </a:ln>
        </p:spPr>
        <p:txBody>
          <a:bodyPr wrap="square" lIns="0" tIns="0" rIns="0" bIns="0" rtlCol="0">
            <a:noAutofit/>
          </a:bodyPr>
          <a:lstStyle/>
          <a:p>
            <a:endParaRPr>
              <a:latin typeface="Times New Roman" panose="02020603050405020304" pitchFamily="18" charset="0"/>
              <a:cs typeface="Times New Roman" panose="02020603050405020304" pitchFamily="18" charset="0"/>
            </a:endParaRPr>
          </a:p>
        </p:txBody>
      </p:sp>
      <p:sp>
        <p:nvSpPr>
          <p:cNvPr id="18" name="object 9"/>
          <p:cNvSpPr txBox="1"/>
          <p:nvPr/>
        </p:nvSpPr>
        <p:spPr>
          <a:xfrm>
            <a:off x="6276389" y="4870846"/>
            <a:ext cx="173964" cy="254304"/>
          </a:xfrm>
          <a:prstGeom prst="rect">
            <a:avLst/>
          </a:prstGeom>
        </p:spPr>
        <p:txBody>
          <a:bodyPr wrap="square" lIns="0" tIns="0" rIns="0" bIns="0" rtlCol="0">
            <a:noAutofit/>
          </a:bodyPr>
          <a:lstStyle/>
          <a:p>
            <a:pPr marL="12700">
              <a:lnSpc>
                <a:spcPts val="1925"/>
              </a:lnSpc>
              <a:spcBef>
                <a:spcPts val="96"/>
              </a:spcBef>
            </a:pPr>
            <a:endParaRPr dirty="0">
              <a:latin typeface="Times New Roman" panose="02020603050405020304" pitchFamily="18" charset="0"/>
              <a:cs typeface="Times New Roman" panose="02020603050405020304" pitchFamily="18" charset="0"/>
            </a:endParaRPr>
          </a:p>
        </p:txBody>
      </p:sp>
      <p:sp>
        <p:nvSpPr>
          <p:cNvPr id="19" name="object 8"/>
          <p:cNvSpPr txBox="1"/>
          <p:nvPr/>
        </p:nvSpPr>
        <p:spPr>
          <a:xfrm>
            <a:off x="7466902" y="4878033"/>
            <a:ext cx="171199" cy="254000"/>
          </a:xfrm>
          <a:prstGeom prst="rect">
            <a:avLst/>
          </a:prstGeom>
        </p:spPr>
        <p:txBody>
          <a:bodyPr wrap="square" lIns="0" tIns="0" rIns="0" bIns="0" rtlCol="0">
            <a:noAutofit/>
          </a:bodyPr>
          <a:lstStyle/>
          <a:p>
            <a:pPr marL="12700">
              <a:lnSpc>
                <a:spcPts val="1920"/>
              </a:lnSpc>
              <a:spcBef>
                <a:spcPts val="96"/>
              </a:spcBef>
            </a:pPr>
            <a:endParaRPr dirty="0">
              <a:latin typeface="Times New Roman" panose="02020603050405020304" pitchFamily="18" charset="0"/>
              <a:cs typeface="Times New Roman" panose="02020603050405020304" pitchFamily="18" charset="0"/>
            </a:endParaRPr>
          </a:p>
        </p:txBody>
      </p:sp>
      <p:sp>
        <p:nvSpPr>
          <p:cNvPr id="28" name="Oval 27"/>
          <p:cNvSpPr/>
          <p:nvPr/>
        </p:nvSpPr>
        <p:spPr>
          <a:xfrm>
            <a:off x="4681874" y="2682324"/>
            <a:ext cx="577074" cy="45898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29" name="Oval 28"/>
          <p:cNvSpPr/>
          <p:nvPr/>
        </p:nvSpPr>
        <p:spPr>
          <a:xfrm>
            <a:off x="8630236" y="2659851"/>
            <a:ext cx="577074" cy="45898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2</a:t>
            </a:r>
          </a:p>
        </p:txBody>
      </p:sp>
      <p:cxnSp>
        <p:nvCxnSpPr>
          <p:cNvPr id="35" name="Straight Arrow Connector 34"/>
          <p:cNvCxnSpPr>
            <a:cxnSpLocks/>
            <a:endCxn id="4" idx="1"/>
          </p:cNvCxnSpPr>
          <p:nvPr/>
        </p:nvCxnSpPr>
        <p:spPr>
          <a:xfrm>
            <a:off x="3793093" y="2604739"/>
            <a:ext cx="222850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4" idx="3"/>
            <a:endCxn id="5" idx="1"/>
          </p:cNvCxnSpPr>
          <p:nvPr/>
        </p:nvCxnSpPr>
        <p:spPr>
          <a:xfrm>
            <a:off x="7926601" y="2604741"/>
            <a:ext cx="1865794" cy="3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034056" y="4060838"/>
            <a:ext cx="220170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server</a:t>
            </a:r>
          </a:p>
        </p:txBody>
      </p:sp>
      <p:sp>
        <p:nvSpPr>
          <p:cNvPr id="45" name="TextBox 44"/>
          <p:cNvSpPr txBox="1"/>
          <p:nvPr/>
        </p:nvSpPr>
        <p:spPr>
          <a:xfrm>
            <a:off x="2887598" y="3871445"/>
            <a:ext cx="2164891"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Gửi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endParaRPr lang="en-US" dirty="0">
              <a:latin typeface="Times New Roman" panose="02020603050405020304" pitchFamily="18" charset="0"/>
              <a:cs typeface="Times New Roman" panose="02020603050405020304" pitchFamily="18" charset="0"/>
            </a:endParaRPr>
          </a:p>
        </p:txBody>
      </p:sp>
      <p:sp>
        <p:nvSpPr>
          <p:cNvPr id="49" name="TextBox 48"/>
          <p:cNvSpPr txBox="1"/>
          <p:nvPr/>
        </p:nvSpPr>
        <p:spPr>
          <a:xfrm>
            <a:off x="1804444" y="3256615"/>
            <a:ext cx="159402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Led: On or Off</a:t>
            </a:r>
          </a:p>
        </p:txBody>
      </p:sp>
      <p:sp>
        <p:nvSpPr>
          <p:cNvPr id="51" name="TextBox 50"/>
          <p:cNvSpPr txBox="1"/>
          <p:nvPr/>
        </p:nvSpPr>
        <p:spPr>
          <a:xfrm>
            <a:off x="10014820" y="3244334"/>
            <a:ext cx="158046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Led: On or Off</a:t>
            </a:r>
          </a:p>
        </p:txBody>
      </p:sp>
      <p:pic>
        <p:nvPicPr>
          <p:cNvPr id="9" name="Hình ảnh 8">
            <a:extLst>
              <a:ext uri="{FF2B5EF4-FFF2-40B4-BE49-F238E27FC236}">
                <a16:creationId xmlns:a16="http://schemas.microsoft.com/office/drawing/2014/main" id="{4081D109-F3FE-4449-BAFF-D128F00E17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164" y="1975485"/>
            <a:ext cx="2321928" cy="1305447"/>
          </a:xfrm>
          <a:prstGeom prst="rect">
            <a:avLst/>
          </a:prstGeom>
        </p:spPr>
      </p:pic>
    </p:spTree>
    <p:extLst>
      <p:ext uri="{BB962C8B-B14F-4D97-AF65-F5344CB8AC3E}">
        <p14:creationId xmlns:p14="http://schemas.microsoft.com/office/powerpoint/2010/main" val="2828932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378" y="673537"/>
            <a:ext cx="8911687" cy="1280890"/>
          </a:xfrm>
        </p:spPr>
        <p:txBody>
          <a:bodyPr/>
          <a:lstStyle/>
          <a:p>
            <a:r>
              <a:rPr lang="en-US" dirty="0">
                <a:latin typeface="Times New Roman" panose="02020603050405020304" pitchFamily="18" charset="0"/>
                <a:cs typeface="Times New Roman" panose="02020603050405020304" pitchFamily="18" charset="0"/>
              </a:rPr>
              <a:t>8.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Raspberry pi</a:t>
            </a:r>
          </a:p>
        </p:txBody>
      </p:sp>
      <p:pic>
        <p:nvPicPr>
          <p:cNvPr id="5" name="Content Placeholder 4"/>
          <p:cNvPicPr>
            <a:picLocks noGrp="1"/>
          </p:cNvPicPr>
          <p:nvPr>
            <p:ph idx="1"/>
          </p:nvPr>
        </p:nvPicPr>
        <p:blipFill>
          <a:blip r:embed="rId2"/>
          <a:stretch>
            <a:fillRect/>
          </a:stretch>
        </p:blipFill>
        <p:spPr>
          <a:xfrm>
            <a:off x="1799800" y="1497992"/>
            <a:ext cx="9275807" cy="4963886"/>
          </a:xfrm>
          <a:prstGeom prst="rect">
            <a:avLst/>
          </a:prstGeom>
        </p:spPr>
      </p:pic>
    </p:spTree>
    <p:extLst>
      <p:ext uri="{BB962C8B-B14F-4D97-AF65-F5344CB8AC3E}">
        <p14:creationId xmlns:p14="http://schemas.microsoft.com/office/powerpoint/2010/main" val="3612835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84483"/>
            <a:ext cx="8911687" cy="1280890"/>
          </a:xfrm>
        </p:spPr>
        <p:txBody>
          <a:bodyPr/>
          <a:lstStyle/>
          <a:p>
            <a:r>
              <a:rPr lang="en-US" dirty="0">
                <a:latin typeface="Times New Roman" panose="02020603050405020304" pitchFamily="18" charset="0"/>
                <a:cs typeface="Times New Roman" panose="02020603050405020304" pitchFamily="18" charset="0"/>
              </a:rPr>
              <a:t>9.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web </a:t>
            </a:r>
            <a:r>
              <a:rPr lang="en-US" dirty="0" err="1">
                <a:latin typeface="Times New Roman" panose="02020603050405020304" pitchFamily="18" charset="0"/>
                <a:cs typeface="Times New Roman" panose="02020603050405020304" pitchFamily="18" charset="0"/>
              </a:rPr>
              <a:t>appication</a:t>
            </a: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373862" y="3166195"/>
            <a:ext cx="800093" cy="1323439"/>
          </a:xfrm>
          <a:prstGeom prst="rect">
            <a:avLst/>
          </a:prstGeom>
          <a:noFill/>
        </p:spPr>
        <p:txBody>
          <a:bodyPr wrap="square" rtlCol="0">
            <a:spAutoFit/>
          </a:bodyPr>
          <a:lstStyle/>
          <a:p>
            <a:r>
              <a:rPr lang="en-US" sz="8000" b="1" dirty="0">
                <a:latin typeface="Times New Roman" panose="02020603050405020304" pitchFamily="18" charset="0"/>
                <a:cs typeface="Times New Roman" panose="02020603050405020304" pitchFamily="18" charset="0"/>
              </a:rPr>
              <a:t>=</a:t>
            </a:r>
          </a:p>
        </p:txBody>
      </p:sp>
      <p:pic>
        <p:nvPicPr>
          <p:cNvPr id="6" name="Hình ảnh 5">
            <a:extLst>
              <a:ext uri="{FF2B5EF4-FFF2-40B4-BE49-F238E27FC236}">
                <a16:creationId xmlns:a16="http://schemas.microsoft.com/office/drawing/2014/main" id="{A653EE3A-A41D-4181-94ED-0075D2815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955" y="2094714"/>
            <a:ext cx="6768016" cy="3805151"/>
          </a:xfrm>
          <a:prstGeom prst="rect">
            <a:avLst/>
          </a:prstGeom>
        </p:spPr>
      </p:pic>
      <p:pic>
        <p:nvPicPr>
          <p:cNvPr id="17" name="Hình ảnh 16">
            <a:extLst>
              <a:ext uri="{FF2B5EF4-FFF2-40B4-BE49-F238E27FC236}">
                <a16:creationId xmlns:a16="http://schemas.microsoft.com/office/drawing/2014/main" id="{B4FE3455-6959-4DC8-B1A2-4E29783EC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737" y="2840359"/>
            <a:ext cx="2143125" cy="2143125"/>
          </a:xfrm>
          <a:prstGeom prst="rect">
            <a:avLst/>
          </a:prstGeom>
        </p:spPr>
      </p:pic>
    </p:spTree>
    <p:extLst>
      <p:ext uri="{BB962C8B-B14F-4D97-AF65-F5344CB8AC3E}">
        <p14:creationId xmlns:p14="http://schemas.microsoft.com/office/powerpoint/2010/main" val="2769460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5021" y="648824"/>
            <a:ext cx="8911687" cy="1280890"/>
          </a:xfrm>
        </p:spPr>
        <p:txBody>
          <a:bodyPr/>
          <a:lstStyle/>
          <a:p>
            <a:r>
              <a:rPr lang="en-US" dirty="0">
                <a:latin typeface="Times New Roman" panose="02020603050405020304" pitchFamily="18" charset="0"/>
                <a:cs typeface="Times New Roman" panose="02020603050405020304" pitchFamily="18" charset="0"/>
              </a:rPr>
              <a:t>10.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back-end</a:t>
            </a:r>
            <a:endParaRPr lang="vi-V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257300" y="2286000"/>
            <a:ext cx="10191096" cy="3619500"/>
          </a:xfrm>
        </p:spPr>
        <p:txBody>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Flask-Python: </a:t>
            </a:r>
            <a:r>
              <a:rPr lang="en-US" dirty="0" err="1">
                <a:solidFill>
                  <a:schemeClr val="tx1"/>
                </a:solidFill>
                <a:latin typeface="Times New Roman" panose="02020603050405020304" pitchFamily="18" charset="0"/>
                <a:cs typeface="Times New Roman" panose="02020603050405020304" pitchFamily="18" charset="0"/>
              </a:rPr>
              <a:t>Restfull-Api</a:t>
            </a:r>
            <a:endParaRPr lang="en-US" dirty="0">
              <a:solidFill>
                <a:schemeClr val="tx1"/>
              </a:solidFill>
              <a:latin typeface="Times New Roman" panose="02020603050405020304" pitchFamily="18" charset="0"/>
              <a:cs typeface="Times New Roman" panose="02020603050405020304" pitchFamily="18" charset="0"/>
            </a:endParaRPr>
          </a:p>
          <a:p>
            <a:pPr lvl="1"/>
            <a:r>
              <a:rPr lang="en-US" dirty="0">
                <a:solidFill>
                  <a:schemeClr val="tx1"/>
                </a:solidFill>
                <a:latin typeface="Times New Roman" panose="02020603050405020304" pitchFamily="18" charset="0"/>
                <a:cs typeface="Times New Roman" panose="02020603050405020304" pitchFamily="18" charset="0"/>
              </a:rPr>
              <a:t>Card API: </a:t>
            </a:r>
            <a:r>
              <a:rPr lang="en-US" dirty="0" err="1">
                <a:solidFill>
                  <a:schemeClr val="tx1"/>
                </a:solidFill>
                <a:latin typeface="Times New Roman" panose="02020603050405020304" pitchFamily="18" charset="0"/>
                <a:cs typeface="Times New Roman" panose="02020603050405020304" pitchFamily="18" charset="0"/>
              </a:rPr>
              <a:t>Xây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dựng</a:t>
            </a:r>
            <a:r>
              <a:rPr lang="en-US" dirty="0">
                <a:solidFill>
                  <a:schemeClr val="tx1"/>
                </a:solidFill>
                <a:latin typeface="Times New Roman" panose="02020603050405020304" pitchFamily="18" charset="0"/>
                <a:cs typeface="Times New Roman" panose="02020603050405020304" pitchFamily="18" charset="0"/>
              </a:rPr>
              <a:t> Get-</a:t>
            </a:r>
            <a:r>
              <a:rPr lang="en-US" dirty="0" err="1">
                <a:solidFill>
                  <a:schemeClr val="tx1"/>
                </a:solidFill>
                <a:latin typeface="Times New Roman" panose="02020603050405020304" pitchFamily="18" charset="0"/>
                <a:cs typeface="Times New Roman" panose="02020603050405020304" pitchFamily="18" charset="0"/>
              </a:rPr>
              <a:t>Api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lấy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thông</a:t>
            </a:r>
            <a:r>
              <a:rPr lang="en-US" dirty="0">
                <a:solidFill>
                  <a:schemeClr val="tx1"/>
                </a:solidFill>
                <a:latin typeface="Times New Roman" panose="02020603050405020304" pitchFamily="18" charset="0"/>
                <a:cs typeface="Times New Roman" panose="02020603050405020304" pitchFamily="18" charset="0"/>
              </a:rPr>
              <a:t> tin </a:t>
            </a:r>
            <a:r>
              <a:rPr lang="en-US" dirty="0" err="1">
                <a:solidFill>
                  <a:schemeClr val="tx1"/>
                </a:solidFill>
                <a:latin typeface="Times New Roman" panose="02020603050405020304" pitchFamily="18" charset="0"/>
                <a:cs typeface="Times New Roman" panose="02020603050405020304" pitchFamily="18" charset="0"/>
              </a:rPr>
              <a:t>mới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từ</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cơ</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sở</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a:t>
            </a:r>
          </a:p>
          <a:p>
            <a:pPr lvl="1"/>
            <a:r>
              <a:rPr lang="en-US" dirty="0">
                <a:solidFill>
                  <a:schemeClr val="tx1"/>
                </a:solidFill>
                <a:latin typeface="Times New Roman" panose="02020603050405020304" pitchFamily="18" charset="0"/>
                <a:cs typeface="Times New Roman" panose="02020603050405020304" pitchFamily="18" charset="0"/>
              </a:rPr>
              <a:t>Table-List </a:t>
            </a:r>
            <a:r>
              <a:rPr lang="en-US" dirty="0" err="1">
                <a:solidFill>
                  <a:schemeClr val="tx1"/>
                </a:solidFill>
                <a:latin typeface="Times New Roman" panose="02020603050405020304" pitchFamily="18" charset="0"/>
                <a:cs typeface="Times New Roman" panose="02020603050405020304" pitchFamily="18" charset="0"/>
              </a:rPr>
              <a:t>API:Xây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dựng</a:t>
            </a:r>
            <a:r>
              <a:rPr lang="en-US" dirty="0">
                <a:solidFill>
                  <a:schemeClr val="tx1"/>
                </a:solidFill>
                <a:latin typeface="Times New Roman" panose="02020603050405020304" pitchFamily="18" charset="0"/>
                <a:cs typeface="Times New Roman" panose="02020603050405020304" pitchFamily="18" charset="0"/>
              </a:rPr>
              <a:t> Get-</a:t>
            </a:r>
            <a:r>
              <a:rPr lang="en-US" dirty="0" err="1">
                <a:solidFill>
                  <a:schemeClr val="tx1"/>
                </a:solidFill>
                <a:latin typeface="Times New Roman" panose="02020603050405020304" pitchFamily="18" charset="0"/>
                <a:cs typeface="Times New Roman" panose="02020603050405020304" pitchFamily="18" charset="0"/>
              </a:rPr>
              <a:t>Api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lấy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toàn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bộ</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thông</a:t>
            </a:r>
            <a:r>
              <a:rPr lang="en-US" dirty="0">
                <a:solidFill>
                  <a:schemeClr val="tx1"/>
                </a:solidFill>
                <a:latin typeface="Times New Roman" panose="02020603050405020304" pitchFamily="18" charset="0"/>
                <a:cs typeface="Times New Roman" panose="02020603050405020304" pitchFamily="18" charset="0"/>
              </a:rPr>
              <a:t> tin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trong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cơ</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sở</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endParaRPr lang="vi-VN"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058" y="3294"/>
            <a:ext cx="760856" cy="5032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7872" y="3781837"/>
            <a:ext cx="2707607" cy="1523480"/>
          </a:xfrm>
          <a:prstGeom prst="rect">
            <a:avLst/>
          </a:prstGeom>
        </p:spPr>
      </p:pic>
    </p:spTree>
    <p:extLst>
      <p:ext uri="{BB962C8B-B14F-4D97-AF65-F5344CB8AC3E}">
        <p14:creationId xmlns:p14="http://schemas.microsoft.com/office/powerpoint/2010/main" val="2370137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73537"/>
            <a:ext cx="8911687" cy="1280890"/>
          </a:xfrm>
        </p:spPr>
        <p:txBody>
          <a:bodyPr/>
          <a:lstStyle/>
          <a:p>
            <a:r>
              <a:rPr lang="en-US" dirty="0">
                <a:latin typeface="Times New Roman" panose="02020603050405020304" pitchFamily="18" charset="0"/>
                <a:cs typeface="Times New Roman" panose="02020603050405020304" pitchFamily="18" charset="0"/>
              </a:rPr>
              <a:t>11. Demo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endParaRPr lang="en-US" dirty="0">
              <a:latin typeface="Times New Roman" panose="02020603050405020304" pitchFamily="18" charset="0"/>
              <a:cs typeface="Times New Roman" panose="02020603050405020304" pitchFamily="18" charset="0"/>
            </a:endParaRPr>
          </a:p>
        </p:txBody>
      </p:sp>
      <p:pic>
        <p:nvPicPr>
          <p:cNvPr id="10" name="2034751785658219686">
            <a:hlinkClick r:id="" action="ppaction://media"/>
            <a:extLst>
              <a:ext uri="{FF2B5EF4-FFF2-40B4-BE49-F238E27FC236}">
                <a16:creationId xmlns:a16="http://schemas.microsoft.com/office/drawing/2014/main" id="{31F5232E-5BCC-4376-B5BD-92AFE02DAD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108575" y="2471738"/>
            <a:ext cx="1784350" cy="3175000"/>
          </a:xfrm>
        </p:spPr>
      </p:pic>
    </p:spTree>
    <p:extLst>
      <p:ext uri="{BB962C8B-B14F-4D97-AF65-F5344CB8AC3E}">
        <p14:creationId xmlns:p14="http://schemas.microsoft.com/office/powerpoint/2010/main" val="299056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36467"/>
            <a:ext cx="8911687" cy="1280890"/>
          </a:xfrm>
        </p:spPr>
        <p:txBody>
          <a:bodyPr/>
          <a:lstStyle/>
          <a:p>
            <a:r>
              <a:rPr lang="en-US" dirty="0">
                <a:latin typeface="Times New Roman" panose="02020603050405020304" pitchFamily="18" charset="0"/>
                <a:cs typeface="Times New Roman" panose="02020603050405020304" pitchFamily="18" charset="0"/>
              </a:rPr>
              <a:t>12. demo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led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xa</a:t>
            </a:r>
            <a:endParaRPr lang="en-US" dirty="0">
              <a:latin typeface="Times New Roman" panose="02020603050405020304" pitchFamily="18" charset="0"/>
              <a:cs typeface="Times New Roman" panose="02020603050405020304" pitchFamily="18" charset="0"/>
            </a:endParaRPr>
          </a:p>
        </p:txBody>
      </p:sp>
      <p:pic>
        <p:nvPicPr>
          <p:cNvPr id="6" name="939253637639229153">
            <a:hlinkClick r:id="" action="ppaction://media"/>
            <a:extLst>
              <a:ext uri="{FF2B5EF4-FFF2-40B4-BE49-F238E27FC236}">
                <a16:creationId xmlns:a16="http://schemas.microsoft.com/office/drawing/2014/main" id="{665E77FD-CB3C-412E-84CF-A497C23FDB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86175" y="2133600"/>
            <a:ext cx="6721475" cy="3778250"/>
          </a:xfrm>
        </p:spPr>
      </p:pic>
    </p:spTree>
    <p:extLst>
      <p:ext uri="{BB962C8B-B14F-4D97-AF65-F5344CB8AC3E}">
        <p14:creationId xmlns:p14="http://schemas.microsoft.com/office/powerpoint/2010/main" val="108896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778" y="696905"/>
            <a:ext cx="8911687" cy="1280890"/>
          </a:xfrm>
        </p:spPr>
        <p:txBody>
          <a:bodyPr/>
          <a:lstStyle/>
          <a:p>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p>
        </p:txBody>
      </p:sp>
      <p:sp>
        <p:nvSpPr>
          <p:cNvPr id="3" name="Content Placeholder 2"/>
          <p:cNvSpPr>
            <a:spLocks noGrp="1"/>
          </p:cNvSpPr>
          <p:nvPr>
            <p:ph idx="1"/>
          </p:nvPr>
        </p:nvSpPr>
        <p:spPr>
          <a:xfrm>
            <a:off x="1848778" y="2180634"/>
            <a:ext cx="8915400" cy="3777622"/>
          </a:xfrm>
        </p:spPr>
        <p:txBody>
          <a:bodyPr/>
          <a:lstStyle/>
          <a:p>
            <a:r>
              <a:rPr lang="en-US" dirty="0" err="1">
                <a:solidFill>
                  <a:schemeClr val="tx1"/>
                </a:solidFill>
                <a:latin typeface="Times New Roman" panose="02020603050405020304" pitchFamily="18" charset="0"/>
                <a:cs typeface="Times New Roman" panose="02020603050405020304" pitchFamily="18" charset="0"/>
              </a:rPr>
              <a:t>Giới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IoT</a:t>
            </a:r>
            <a:r>
              <a:rPr lang="en-US" dirty="0">
                <a:solidFill>
                  <a:schemeClr val="tx1"/>
                </a:solidFill>
                <a:latin typeface="Times New Roman" panose="02020603050405020304" pitchFamily="18" charset="0"/>
                <a:cs typeface="Times New Roman" panose="02020603050405020304" pitchFamily="18" charset="0"/>
              </a:rPr>
              <a:t> (Internet of Thing)</a:t>
            </a:r>
          </a:p>
          <a:p>
            <a:r>
              <a:rPr lang="en-US" dirty="0" err="1">
                <a:solidFill>
                  <a:schemeClr val="tx1"/>
                </a:solidFill>
                <a:latin typeface="Times New Roman" panose="02020603050405020304" pitchFamily="18" charset="0"/>
                <a:cs typeface="Times New Roman" panose="02020603050405020304" pitchFamily="18" charset="0"/>
              </a:rPr>
              <a:t>Mô</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tổng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quan</a:t>
            </a:r>
            <a:endParaRPr lang="en-US" dirty="0">
              <a:solidFill>
                <a:schemeClr val="tx1"/>
              </a:solidFill>
              <a:latin typeface="Times New Roman" panose="02020603050405020304" pitchFamily="18" charset="0"/>
              <a:cs typeface="Times New Roman" panose="02020603050405020304" pitchFamily="18" charset="0"/>
            </a:endParaRPr>
          </a:p>
          <a:p>
            <a:r>
              <a:rPr lang="en-US" dirty="0" err="1">
                <a:solidFill>
                  <a:schemeClr val="tx1"/>
                </a:solidFill>
                <a:latin typeface="Times New Roman" panose="02020603050405020304" pitchFamily="18" charset="0"/>
                <a:cs typeface="Times New Roman" panose="02020603050405020304" pitchFamily="18" charset="0"/>
              </a:rPr>
              <a:t>Giới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về</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thức</a:t>
            </a:r>
            <a:r>
              <a:rPr lang="en-US" dirty="0">
                <a:solidFill>
                  <a:schemeClr val="tx1"/>
                </a:solidFill>
                <a:latin typeface="Times New Roman" panose="02020603050405020304" pitchFamily="18" charset="0"/>
                <a:cs typeface="Times New Roman" panose="02020603050405020304" pitchFamily="18" charset="0"/>
              </a:rPr>
              <a:t> MQTT</a:t>
            </a:r>
          </a:p>
          <a:p>
            <a:r>
              <a:rPr lang="en-US" dirty="0">
                <a:solidFill>
                  <a:schemeClr val="tx1"/>
                </a:solidFill>
                <a:latin typeface="Times New Roman" panose="02020603050405020304" pitchFamily="18" charset="0"/>
                <a:cs typeface="Times New Roman" panose="02020603050405020304" pitchFamily="18" charset="0"/>
              </a:rPr>
              <a:t>Gi</a:t>
            </a:r>
            <a:r>
              <a:rPr lang="vi-VN" dirty="0" err="1">
                <a:solidFill>
                  <a:schemeClr val="tx1"/>
                </a:solidFill>
                <a:latin typeface="Times New Roman" panose="02020603050405020304" pitchFamily="18" charset="0"/>
                <a:cs typeface="Times New Roman" panose="02020603050405020304" pitchFamily="18" charset="0"/>
              </a:rPr>
              <a:t>ới</a:t>
            </a:r>
            <a:r>
              <a:rPr lang="vi-VN" dirty="0">
                <a:solidFill>
                  <a:schemeClr val="tx1"/>
                </a:solidFill>
                <a:latin typeface="Times New Roman" panose="02020603050405020304" pitchFamily="18" charset="0"/>
                <a:cs typeface="Times New Roman" panose="02020603050405020304" pitchFamily="18" charset="0"/>
              </a:rPr>
              <a:t> </a:t>
            </a:r>
            <a:r>
              <a:rPr lang="vi-VN" dirty="0" err="1">
                <a:solidFill>
                  <a:schemeClr val="tx1"/>
                </a:solidFill>
                <a:latin typeface="Times New Roman" panose="02020603050405020304" pitchFamily="18" charset="0"/>
                <a:cs typeface="Times New Roman" panose="02020603050405020304" pitchFamily="18" charset="0"/>
              </a:rPr>
              <a:t>thiệu</a:t>
            </a:r>
            <a:r>
              <a:rPr lang="vi-VN" dirty="0">
                <a:solidFill>
                  <a:schemeClr val="tx1"/>
                </a:solidFill>
                <a:latin typeface="Times New Roman" panose="02020603050405020304" pitchFamily="18" charset="0"/>
                <a:cs typeface="Times New Roman" panose="02020603050405020304" pitchFamily="18" charset="0"/>
              </a:rPr>
              <a:t> </a:t>
            </a:r>
            <a:r>
              <a:rPr lang="vi-VN" dirty="0" err="1">
                <a:solidFill>
                  <a:schemeClr val="tx1"/>
                </a:solidFill>
                <a:latin typeface="Times New Roman" panose="02020603050405020304" pitchFamily="18" charset="0"/>
                <a:cs typeface="Times New Roman" panose="02020603050405020304" pitchFamily="18" charset="0"/>
              </a:rPr>
              <a:t>về</a:t>
            </a:r>
            <a:r>
              <a:rPr lang="vi-VN" dirty="0">
                <a:solidFill>
                  <a:schemeClr val="tx1"/>
                </a:solidFill>
                <a:latin typeface="Times New Roman" panose="02020603050405020304" pitchFamily="18" charset="0"/>
                <a:cs typeface="Times New Roman" panose="02020603050405020304" pitchFamily="18" charset="0"/>
              </a:rPr>
              <a:t> công </a:t>
            </a:r>
            <a:r>
              <a:rPr lang="vi-VN" dirty="0" err="1">
                <a:solidFill>
                  <a:schemeClr val="tx1"/>
                </a:solidFill>
                <a:latin typeface="Times New Roman" panose="02020603050405020304" pitchFamily="18" charset="0"/>
                <a:cs typeface="Times New Roman" panose="02020603050405020304" pitchFamily="18" charset="0"/>
              </a:rPr>
              <a:t>cụ</a:t>
            </a:r>
            <a:r>
              <a:rPr lang="vi-VN" dirty="0">
                <a:solidFill>
                  <a:schemeClr val="tx1"/>
                </a:solidFill>
                <a:latin typeface="Times New Roman" panose="02020603050405020304" pitchFamily="18" charset="0"/>
                <a:cs typeface="Times New Roman" panose="02020603050405020304" pitchFamily="18" charset="0"/>
              </a:rPr>
              <a:t> </a:t>
            </a:r>
            <a:r>
              <a:rPr lang="vi-VN" dirty="0" err="1">
                <a:solidFill>
                  <a:schemeClr val="tx1"/>
                </a:solidFill>
                <a:latin typeface="Times New Roman" panose="02020603050405020304" pitchFamily="18" charset="0"/>
                <a:cs typeface="Times New Roman" panose="02020603050405020304" pitchFamily="18" charset="0"/>
              </a:rPr>
              <a:t>lập</a:t>
            </a:r>
            <a:r>
              <a:rPr lang="vi-VN" dirty="0">
                <a:solidFill>
                  <a:schemeClr val="tx1"/>
                </a:solidFill>
                <a:latin typeface="Times New Roman" panose="02020603050405020304" pitchFamily="18" charset="0"/>
                <a:cs typeface="Times New Roman" panose="02020603050405020304" pitchFamily="18" charset="0"/>
              </a:rPr>
              <a:t> </a:t>
            </a:r>
            <a:r>
              <a:rPr lang="vi-VN" dirty="0" err="1">
                <a:solidFill>
                  <a:schemeClr val="tx1"/>
                </a:solidFill>
                <a:latin typeface="Times New Roman" panose="02020603050405020304" pitchFamily="18" charset="0"/>
                <a:cs typeface="Times New Roman" panose="02020603050405020304" pitchFamily="18" charset="0"/>
              </a:rPr>
              <a:t>trình</a:t>
            </a:r>
            <a:r>
              <a:rPr lang="vi-VN" dirty="0">
                <a:solidFill>
                  <a:schemeClr val="tx1"/>
                </a:solidFill>
                <a:latin typeface="Times New Roman" panose="02020603050405020304" pitchFamily="18" charset="0"/>
                <a:cs typeface="Times New Roman" panose="02020603050405020304" pitchFamily="18" charset="0"/>
              </a:rPr>
              <a:t> </a:t>
            </a:r>
            <a:r>
              <a:rPr lang="vi-VN" dirty="0" err="1">
                <a:solidFill>
                  <a:schemeClr val="tx1"/>
                </a:solidFill>
                <a:latin typeface="Times New Roman" panose="02020603050405020304" pitchFamily="18" charset="0"/>
                <a:cs typeface="Times New Roman" panose="02020603050405020304" pitchFamily="18" charset="0"/>
              </a:rPr>
              <a:t>Node-Red</a:t>
            </a:r>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Thu </a:t>
            </a:r>
            <a:r>
              <a:rPr lang="en-US" dirty="0" err="1">
                <a:solidFill>
                  <a:schemeClr val="tx1"/>
                </a:solidFill>
                <a:latin typeface="Times New Roman" panose="02020603050405020304" pitchFamily="18" charset="0"/>
                <a:cs typeface="Times New Roman" panose="02020603050405020304" pitchFamily="18" charset="0"/>
              </a:rPr>
              <a:t>thập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môi</a:t>
            </a:r>
            <a:r>
              <a:rPr lang="en-US" dirty="0">
                <a:solidFill>
                  <a:schemeClr val="tx1"/>
                </a:solidFill>
                <a:latin typeface="Times New Roman" panose="02020603050405020304" pitchFamily="18" charset="0"/>
                <a:cs typeface="Times New Roman" panose="02020603050405020304" pitchFamily="18" charset="0"/>
              </a:rPr>
              <a:t> tr</a:t>
            </a:r>
            <a:r>
              <a:rPr lang="vi-VN" dirty="0">
                <a:solidFill>
                  <a:schemeClr val="tx1"/>
                </a:solidFill>
                <a:latin typeface="Times New Roman" panose="02020603050405020304" pitchFamily="18" charset="0"/>
                <a:cs typeface="Times New Roman" panose="02020603050405020304" pitchFamily="18" charset="0"/>
              </a:rPr>
              <a:t>ường</a:t>
            </a:r>
            <a:endParaRPr lang="en-US" dirty="0">
              <a:solidFill>
                <a:schemeClr val="tx1"/>
              </a:solidFill>
              <a:latin typeface="Times New Roman" panose="02020603050405020304" pitchFamily="18" charset="0"/>
              <a:cs typeface="Times New Roman" panose="02020603050405020304" pitchFamily="18" charset="0"/>
            </a:endParaRPr>
          </a:p>
          <a:p>
            <a:r>
              <a:rPr lang="en-US" dirty="0" err="1">
                <a:solidFill>
                  <a:schemeClr val="tx1"/>
                </a:solidFill>
                <a:latin typeface="Times New Roman" panose="02020603050405020304" pitchFamily="18" charset="0"/>
                <a:cs typeface="Times New Roman" panose="02020603050405020304" pitchFamily="18" charset="0"/>
              </a:rPr>
              <a:t>Điều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bị</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116" y="1774956"/>
            <a:ext cx="5198134" cy="4588978"/>
          </a:xfrm>
          <a:prstGeom prst="rect">
            <a:avLst/>
          </a:prstGeom>
        </p:spPr>
      </p:pic>
    </p:spTree>
    <p:extLst>
      <p:ext uri="{BB962C8B-B14F-4D97-AF65-F5344CB8AC3E}">
        <p14:creationId xmlns:p14="http://schemas.microsoft.com/office/powerpoint/2010/main" val="3770857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66" y="673537"/>
            <a:ext cx="8911687" cy="1280890"/>
          </a:xfrm>
        </p:spPr>
        <p:txBody>
          <a:bodyPr/>
          <a:lstStyle/>
          <a:p>
            <a:r>
              <a:rPr lang="en-US" dirty="0">
                <a:latin typeface="Times New Roman" panose="02020603050405020304" pitchFamily="18" charset="0"/>
                <a:cs typeface="Times New Roman" panose="02020603050405020304" pitchFamily="18" charset="0"/>
              </a:rPr>
              <a:t>13.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endParaRPr lang="vi-V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84877" y="2121244"/>
            <a:ext cx="8915400" cy="3777622"/>
          </a:xfrm>
        </p:spPr>
        <p:txBody>
          <a:bodyPr>
            <a:normAutofit/>
          </a:bodyPr>
          <a:lstStyle/>
          <a:p>
            <a:r>
              <a:rPr lang="vi-VN" dirty="0">
                <a:solidFill>
                  <a:schemeClr val="tx1"/>
                </a:solidFill>
                <a:latin typeface="Times New Roman" panose="02020603050405020304" pitchFamily="18" charset="0"/>
                <a:cs typeface="Times New Roman" panose="02020603050405020304" pitchFamily="18" charset="0"/>
              </a:rPr>
              <a:t>Triển khai hệ thống sử dụng Kit Arduino và cảm biến nhiệt độ, </a:t>
            </a:r>
            <a:r>
              <a:rPr lang="vi-VN" dirty="0" err="1">
                <a:solidFill>
                  <a:schemeClr val="tx1"/>
                </a:solidFill>
                <a:latin typeface="Times New Roman" panose="02020603050405020304" pitchFamily="18" charset="0"/>
                <a:cs typeface="Times New Roman" panose="02020603050405020304" pitchFamily="18" charset="0"/>
              </a:rPr>
              <a:t>độ</a:t>
            </a:r>
            <a:r>
              <a:rPr lang="vi-VN" dirty="0">
                <a:solidFill>
                  <a:schemeClr val="tx1"/>
                </a:solidFill>
                <a:latin typeface="Times New Roman" panose="02020603050405020304" pitchFamily="18" charset="0"/>
                <a:cs typeface="Times New Roman" panose="02020603050405020304" pitchFamily="18" charset="0"/>
              </a:rPr>
              <a:t> </a:t>
            </a:r>
            <a:r>
              <a:rPr lang="vi-VN" dirty="0" err="1">
                <a:solidFill>
                  <a:schemeClr val="tx1"/>
                </a:solidFill>
                <a:latin typeface="Times New Roman" panose="02020603050405020304" pitchFamily="18" charset="0"/>
                <a:cs typeface="Times New Roman" panose="02020603050405020304" pitchFamily="18" charset="0"/>
              </a:rPr>
              <a:t>ẩm</a:t>
            </a:r>
            <a:r>
              <a:rPr lang="vi-VN" dirty="0">
                <a:solidFill>
                  <a:schemeClr val="tx1"/>
                </a:solidFill>
                <a:latin typeface="Times New Roman" panose="02020603050405020304" pitchFamily="18" charset="0"/>
                <a:cs typeface="Times New Roman" panose="02020603050405020304" pitchFamily="18" charset="0"/>
              </a:rPr>
              <a:t> cho </a:t>
            </a:r>
            <a:r>
              <a:rPr lang="en-US" dirty="0" err="1">
                <a:solidFill>
                  <a:schemeClr val="tx1"/>
                </a:solidFill>
                <a:latin typeface="Times New Roman" panose="02020603050405020304" pitchFamily="18" charset="0"/>
                <a:cs typeface="Times New Roman" panose="02020603050405020304" pitchFamily="18" charset="0"/>
              </a:rPr>
              <a:t>phép</a:t>
            </a:r>
            <a:r>
              <a:rPr lang="vi-VN" dirty="0">
                <a:solidFill>
                  <a:schemeClr val="tx1"/>
                </a:solidFill>
                <a:latin typeface="Times New Roman" panose="02020603050405020304" pitchFamily="18" charset="0"/>
                <a:cs typeface="Times New Roman" panose="02020603050405020304" pitchFamily="18" charset="0"/>
              </a:rPr>
              <a:t> thu thập các thông số tương ứng với môi trường xung quanh. Dữ liệu thu được tự động lưu trữ vào cơ sở dữ liệu.</a:t>
            </a:r>
          </a:p>
          <a:p>
            <a:r>
              <a:rPr lang="vi-VN" dirty="0">
                <a:solidFill>
                  <a:schemeClr val="tx1"/>
                </a:solidFill>
                <a:latin typeface="Times New Roman" panose="02020603050405020304" pitchFamily="18" charset="0"/>
                <a:cs typeface="Times New Roman" panose="02020603050405020304" pitchFamily="18" charset="0"/>
              </a:rPr>
              <a:t>Chức năng điều khiển thiết bị từ xa, thực hiện với việc bật tắt điều khiển LED qua website.</a:t>
            </a:r>
            <a:endParaRPr lang="en-US" dirty="0">
              <a:solidFill>
                <a:schemeClr val="tx1"/>
              </a:solidFill>
              <a:latin typeface="Times New Roman" panose="02020603050405020304" pitchFamily="18" charset="0"/>
              <a:cs typeface="Times New Roman" panose="02020603050405020304" pitchFamily="18" charset="0"/>
            </a:endParaRPr>
          </a:p>
          <a:p>
            <a:r>
              <a:rPr lang="en-US" dirty="0" err="1">
                <a:solidFill>
                  <a:schemeClr val="tx1"/>
                </a:solidFill>
                <a:latin typeface="Times New Roman" panose="02020603050405020304" pitchFamily="18" charset="0"/>
                <a:cs typeface="Times New Roman" panose="02020603050405020304" pitchFamily="18" charset="0"/>
              </a:rPr>
              <a:t>Hiểu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nắm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bắt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được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những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công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cơ</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bản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khai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một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ứng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IoT</a:t>
            </a:r>
            <a:endParaRPr lang="en-US" dirty="0">
              <a:solidFill>
                <a:schemeClr val="tx1"/>
              </a:solidFill>
              <a:latin typeface="Times New Roman" panose="02020603050405020304" pitchFamily="18" charset="0"/>
              <a:cs typeface="Times New Roman" panose="02020603050405020304" pitchFamily="18" charset="0"/>
            </a:endParaRPr>
          </a:p>
          <a:p>
            <a:pPr lvl="1"/>
            <a:r>
              <a:rPr lang="en-US" dirty="0">
                <a:solidFill>
                  <a:schemeClr val="tx1"/>
                </a:solidFill>
                <a:latin typeface="Times New Roman" panose="02020603050405020304" pitchFamily="18" charset="0"/>
                <a:cs typeface="Times New Roman" panose="02020603050405020304" pitchFamily="18" charset="0"/>
              </a:rPr>
              <a:t>Giao </a:t>
            </a:r>
            <a:r>
              <a:rPr lang="en-US" dirty="0" err="1">
                <a:solidFill>
                  <a:schemeClr val="tx1"/>
                </a:solidFill>
                <a:latin typeface="Times New Roman" panose="02020603050405020304" pitchFamily="18" charset="0"/>
                <a:cs typeface="Times New Roman" panose="02020603050405020304" pitchFamily="18" charset="0"/>
              </a:rPr>
              <a:t>thức</a:t>
            </a:r>
            <a:r>
              <a:rPr lang="en-US" dirty="0">
                <a:solidFill>
                  <a:schemeClr val="tx1"/>
                </a:solidFill>
                <a:latin typeface="Times New Roman" panose="02020603050405020304" pitchFamily="18" charset="0"/>
                <a:cs typeface="Times New Roman" panose="02020603050405020304" pitchFamily="18" charset="0"/>
              </a:rPr>
              <a:t> MQTT</a:t>
            </a:r>
          </a:p>
          <a:p>
            <a:pPr lvl="1"/>
            <a:r>
              <a:rPr lang="en-US" dirty="0" err="1">
                <a:solidFill>
                  <a:schemeClr val="tx1"/>
                </a:solidFill>
                <a:latin typeface="Times New Roman" panose="02020603050405020304" pitchFamily="18" charset="0"/>
                <a:cs typeface="Times New Roman" panose="02020603050405020304" pitchFamily="18" charset="0"/>
              </a:rPr>
              <a:t>Công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cụ</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lập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trình</a:t>
            </a:r>
            <a:r>
              <a:rPr lang="en-US" dirty="0">
                <a:solidFill>
                  <a:schemeClr val="tx1"/>
                </a:solidFill>
                <a:latin typeface="Times New Roman" panose="02020603050405020304" pitchFamily="18" charset="0"/>
                <a:cs typeface="Times New Roman" panose="02020603050405020304" pitchFamily="18" charset="0"/>
              </a:rPr>
              <a:t> Node Red</a:t>
            </a:r>
          </a:p>
        </p:txBody>
      </p:sp>
    </p:spTree>
    <p:extLst>
      <p:ext uri="{BB962C8B-B14F-4D97-AF65-F5344CB8AC3E}">
        <p14:creationId xmlns:p14="http://schemas.microsoft.com/office/powerpoint/2010/main" val="48886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61180"/>
            <a:ext cx="8911687" cy="1280890"/>
          </a:xfrm>
        </p:spPr>
        <p:txBody>
          <a:bodyPr/>
          <a:lstStyle/>
          <a:p>
            <a:r>
              <a:rPr lang="en-US" dirty="0">
                <a:latin typeface="Times New Roman" panose="02020603050405020304" pitchFamily="18" charset="0"/>
                <a:cs typeface="Times New Roman" panose="02020603050405020304" pitchFamily="18" charset="0"/>
              </a:rPr>
              <a:t>14.H</a:t>
            </a:r>
            <a:r>
              <a:rPr lang="vi-VN" dirty="0">
                <a:latin typeface="Times New Roman" panose="02020603050405020304" pitchFamily="18" charset="0"/>
                <a:cs typeface="Times New Roman" panose="02020603050405020304" pitchFamily="18" charset="0"/>
              </a:rPr>
              <a:t>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640156" y="2121243"/>
            <a:ext cx="8915400" cy="3777622"/>
          </a:xfrm>
        </p:spPr>
        <p:txBody>
          <a:bodyPr>
            <a:normAutofit/>
          </a:bodyPr>
          <a:lstStyle/>
          <a:p>
            <a:r>
              <a:rPr lang="en-US" dirty="0" err="1">
                <a:solidFill>
                  <a:schemeClr val="tx1"/>
                </a:solidFill>
                <a:latin typeface="Times New Roman" panose="02020603050405020304" pitchFamily="18" charset="0"/>
                <a:cs typeface="Times New Roman" panose="02020603050405020304" pitchFamily="18" charset="0"/>
              </a:rPr>
              <a:t>Xây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dựng</a:t>
            </a:r>
            <a:r>
              <a:rPr lang="en-US" dirty="0">
                <a:solidFill>
                  <a:schemeClr val="tx1"/>
                </a:solidFill>
                <a:latin typeface="Times New Roman" panose="02020603050405020304" pitchFamily="18" charset="0"/>
                <a:cs typeface="Times New Roman" panose="02020603050405020304" pitchFamily="18" charset="0"/>
              </a:rPr>
              <a:t> Cloud Database: </a:t>
            </a:r>
          </a:p>
          <a:p>
            <a:pPr lvl="1"/>
            <a:r>
              <a:rPr lang="en-US" dirty="0" err="1">
                <a:solidFill>
                  <a:schemeClr val="tx1"/>
                </a:solidFill>
                <a:latin typeface="Times New Roman" panose="02020603050405020304" pitchFamily="18" charset="0"/>
                <a:cs typeface="Times New Roman" panose="02020603050405020304" pitchFamily="18" charset="0"/>
              </a:rPr>
              <a:t>Xây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dựng</a:t>
            </a:r>
            <a:r>
              <a:rPr lang="en-US" dirty="0">
                <a:solidFill>
                  <a:schemeClr val="tx1"/>
                </a:solidFill>
                <a:latin typeface="Times New Roman" panose="02020603050405020304" pitchFamily="18" charset="0"/>
                <a:cs typeface="Times New Roman" panose="02020603050405020304" pitchFamily="18" charset="0"/>
              </a:rPr>
              <a:t> c</a:t>
            </a:r>
            <a:r>
              <a:rPr lang="vi-VN" dirty="0">
                <a:solidFill>
                  <a:schemeClr val="tx1"/>
                </a:solidFill>
                <a:latin typeface="Times New Roman" panose="02020603050405020304" pitchFamily="18" charset="0"/>
                <a:cs typeface="Times New Roman" panose="02020603050405020304" pitchFamily="18" charset="0"/>
              </a:rPr>
              <a:t>ơ</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sở</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trên</a:t>
            </a:r>
            <a:r>
              <a:rPr lang="en-US" dirty="0">
                <a:solidFill>
                  <a:schemeClr val="tx1"/>
                </a:solidFill>
                <a:latin typeface="Times New Roman" panose="02020603050405020304" pitchFamily="18" charset="0"/>
                <a:cs typeface="Times New Roman" panose="02020603050405020304" pitchFamily="18" charset="0"/>
              </a:rPr>
              <a:t> cloud.</a:t>
            </a:r>
          </a:p>
          <a:p>
            <a:pPr lvl="1"/>
            <a:r>
              <a:rPr lang="en-US" dirty="0" err="1">
                <a:solidFill>
                  <a:schemeClr val="tx1"/>
                </a:solidFill>
                <a:latin typeface="Times New Roman" panose="02020603050405020304" pitchFamily="18" charset="0"/>
                <a:cs typeface="Times New Roman" panose="02020603050405020304" pitchFamily="18" charset="0"/>
              </a:rPr>
              <a:t>Hỗ</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điều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bị</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từ</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với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thời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thực</a:t>
            </a:r>
            <a:r>
              <a:rPr lang="en-US" dirty="0">
                <a:solidFill>
                  <a:schemeClr val="tx1"/>
                </a:solidFill>
                <a:latin typeface="Times New Roman" panose="02020603050405020304" pitchFamily="18" charset="0"/>
                <a:cs typeface="Times New Roman" panose="02020603050405020304" pitchFamily="18" charset="0"/>
              </a:rPr>
              <a:t>.</a:t>
            </a:r>
          </a:p>
          <a:p>
            <a:pPr lvl="1"/>
            <a:r>
              <a:rPr lang="en-US" dirty="0" err="1">
                <a:solidFill>
                  <a:schemeClr val="tx1"/>
                </a:solidFill>
                <a:latin typeface="Times New Roman" panose="02020603050405020304" pitchFamily="18" charset="0"/>
                <a:cs typeface="Times New Roman" panose="02020603050405020304" pitchFamily="18" charset="0"/>
              </a:rPr>
              <a:t>Hiển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thị</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trực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tiếp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trên</a:t>
            </a:r>
            <a:r>
              <a:rPr lang="en-US" dirty="0">
                <a:solidFill>
                  <a:schemeClr val="tx1"/>
                </a:solidFill>
                <a:latin typeface="Times New Roman" panose="02020603050405020304" pitchFamily="18" charset="0"/>
                <a:cs typeface="Times New Roman" panose="02020603050405020304" pitchFamily="18" charset="0"/>
              </a:rPr>
              <a:t> dashboard </a:t>
            </a:r>
            <a:r>
              <a:rPr lang="en-US" dirty="0" err="1">
                <a:solidFill>
                  <a:schemeClr val="tx1"/>
                </a:solidFill>
                <a:latin typeface="Times New Roman" panose="02020603050405020304" pitchFamily="18" charset="0"/>
                <a:cs typeface="Times New Roman" panose="02020603050405020304" pitchFamily="18" charset="0"/>
              </a:rPr>
              <a:t>trong</a:t>
            </a:r>
            <a:r>
              <a:rPr lang="en-US" dirty="0">
                <a:solidFill>
                  <a:schemeClr val="tx1"/>
                </a:solidFill>
                <a:latin typeface="Times New Roman" panose="02020603050405020304" pitchFamily="18" charset="0"/>
                <a:cs typeface="Times New Roman" panose="02020603050405020304" pitchFamily="18" charset="0"/>
              </a:rPr>
              <a:t> cloud.</a:t>
            </a:r>
          </a:p>
          <a:p>
            <a:r>
              <a:rPr lang="en-US" dirty="0" err="1">
                <a:solidFill>
                  <a:schemeClr val="tx1"/>
                </a:solidFill>
                <a:latin typeface="Times New Roman" panose="02020603050405020304" pitchFamily="18" charset="0"/>
                <a:cs typeface="Times New Roman" panose="02020603050405020304" pitchFamily="18" charset="0"/>
              </a:rPr>
              <a:t>Xây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dựng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báo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cháy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doanh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nghiệp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nhỏ</a:t>
            </a:r>
            <a:r>
              <a:rPr lang="en-US" dirty="0">
                <a:solidFill>
                  <a:schemeClr val="tx1"/>
                </a:solidFill>
                <a:latin typeface="Times New Roman" panose="02020603050405020304" pitchFamily="18" charset="0"/>
                <a:cs typeface="Times New Roman" panose="02020603050405020304" pitchFamily="18" charset="0"/>
              </a:rPr>
              <a:t>.</a:t>
            </a:r>
          </a:p>
          <a:p>
            <a:pPr lvl="1"/>
            <a:r>
              <a:rPr lang="en-US" dirty="0" err="1">
                <a:solidFill>
                  <a:schemeClr val="tx1"/>
                </a:solidFill>
                <a:latin typeface="Times New Roman" panose="02020603050405020304" pitchFamily="18" charset="0"/>
                <a:cs typeface="Times New Roman" panose="02020603050405020304" pitchFamily="18" charset="0"/>
              </a:rPr>
              <a:t>Xây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dựng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thuật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toán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báo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cháy</a:t>
            </a:r>
            <a:r>
              <a:rPr lang="en-US" dirty="0">
                <a:solidFill>
                  <a:schemeClr val="tx1"/>
                </a:solidFill>
                <a:latin typeface="Times New Roman" panose="02020603050405020304" pitchFamily="18" charset="0"/>
                <a:cs typeface="Times New Roman" panose="02020603050405020304" pitchFamily="18" charset="0"/>
              </a:rPr>
              <a:t>.</a:t>
            </a:r>
          </a:p>
          <a:p>
            <a:pPr marL="457200" lvl="1" indent="0">
              <a:buNone/>
            </a:pP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6298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797" y="2916579"/>
            <a:ext cx="10178322" cy="1394164"/>
          </a:xfrm>
        </p:spPr>
        <p:txBody>
          <a:bodyPr>
            <a:normAutofit fontScale="90000"/>
          </a:bodyPr>
          <a:lstStyle/>
          <a:p>
            <a:pPr algn="ctr"/>
            <a:r>
              <a:rPr lang="en-US" sz="10000" dirty="0" err="1">
                <a:latin typeface="Times New Roman" panose="02020603050405020304" pitchFamily="18" charset="0"/>
                <a:cs typeface="Times New Roman" panose="02020603050405020304" pitchFamily="18" charset="0"/>
              </a:rPr>
              <a:t>Hỏi</a:t>
            </a:r>
            <a:r>
              <a:rPr lang="en-US" sz="10000" dirty="0">
                <a:latin typeface="Times New Roman" panose="02020603050405020304" pitchFamily="18" charset="0"/>
                <a:cs typeface="Times New Roman" panose="02020603050405020304" pitchFamily="18" charset="0"/>
              </a:rPr>
              <a:t> </a:t>
            </a:r>
            <a:r>
              <a:rPr lang="en-US" sz="10000" dirty="0" err="1">
                <a:latin typeface="Times New Roman" panose="02020603050405020304" pitchFamily="18" charset="0"/>
                <a:cs typeface="Times New Roman" panose="02020603050405020304" pitchFamily="18" charset="0"/>
              </a:rPr>
              <a:t>Đáp</a:t>
            </a:r>
            <a:endParaRPr lang="en-US" sz="1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25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27" y="2812077"/>
            <a:ext cx="10178322" cy="1492132"/>
          </a:xfrm>
        </p:spPr>
        <p:txBody>
          <a:bodyPr>
            <a:normAutofit fontScale="90000"/>
          </a:bodyPr>
          <a:lstStyle/>
          <a:p>
            <a:pPr algn="ctr"/>
            <a:r>
              <a:rPr lang="en-US" sz="10000" dirty="0">
                <a:latin typeface="Times New Roman" panose="02020603050405020304" pitchFamily="18" charset="0"/>
                <a:cs typeface="Times New Roman" panose="02020603050405020304" pitchFamily="18" charset="0"/>
              </a:rPr>
              <a:t>Xin </a:t>
            </a:r>
            <a:r>
              <a:rPr lang="en-US" sz="10000" dirty="0" err="1">
                <a:latin typeface="Times New Roman" panose="02020603050405020304" pitchFamily="18" charset="0"/>
                <a:cs typeface="Times New Roman" panose="02020603050405020304" pitchFamily="18" charset="0"/>
              </a:rPr>
              <a:t>cảm</a:t>
            </a:r>
            <a:r>
              <a:rPr lang="en-US" sz="10000" dirty="0">
                <a:latin typeface="Times New Roman" panose="02020603050405020304" pitchFamily="18" charset="0"/>
                <a:cs typeface="Times New Roman" panose="02020603050405020304" pitchFamily="18" charset="0"/>
              </a:rPr>
              <a:t> </a:t>
            </a:r>
            <a:r>
              <a:rPr lang="vi-VN" sz="10000" dirty="0">
                <a:latin typeface="Times New Roman" panose="02020603050405020304" pitchFamily="18" charset="0"/>
                <a:cs typeface="Times New Roman" panose="02020603050405020304" pitchFamily="18" charset="0"/>
              </a:rPr>
              <a:t>ơn</a:t>
            </a:r>
            <a:endParaRPr lang="en-US" sz="1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5050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736" y="611753"/>
            <a:ext cx="8911687" cy="1280890"/>
          </a:xfrm>
        </p:spPr>
        <p:txBody>
          <a:bodyPr/>
          <a:lstStyle/>
          <a:p>
            <a:r>
              <a:rPr lang="en-US" dirty="0">
                <a:latin typeface="Times New Roman" panose="02020603050405020304" pitchFamily="18" charset="0"/>
                <a:cs typeface="Times New Roman" panose="02020603050405020304" pitchFamily="18" charset="0"/>
              </a:rPr>
              <a:t>1.Internet of thing</a:t>
            </a:r>
          </a:p>
        </p:txBody>
      </p:sp>
      <p:sp>
        <p:nvSpPr>
          <p:cNvPr id="3" name="Content Placeholder 2"/>
          <p:cNvSpPr>
            <a:spLocks noGrp="1"/>
          </p:cNvSpPr>
          <p:nvPr>
            <p:ph idx="1"/>
          </p:nvPr>
        </p:nvSpPr>
        <p:spPr>
          <a:xfrm>
            <a:off x="1251678" y="2286001"/>
            <a:ext cx="5989950" cy="3593591"/>
          </a:xfrm>
        </p:spPr>
        <p:txBody>
          <a:bodyPr>
            <a:normAutofit fontScale="92500" lnSpcReduction="20000"/>
          </a:bodyPr>
          <a:lstStyle/>
          <a:p>
            <a:pPr marL="0" indent="0">
              <a:buNone/>
            </a:pPr>
            <a:r>
              <a:rPr lang="vi-VN" dirty="0">
                <a:solidFill>
                  <a:schemeClr val="tx1"/>
                </a:solidFill>
                <a:latin typeface="Times New Roman" panose="02020603050405020304" pitchFamily="18" charset="0"/>
                <a:cs typeface="Times New Roman" panose="02020603050405020304" pitchFamily="18" charset="0"/>
              </a:rPr>
              <a:t>Theo định nghĩa của Wikipedia</a:t>
            </a:r>
            <a:r>
              <a:rPr lang="en-US" dirty="0">
                <a:solidFill>
                  <a:schemeClr val="tx1"/>
                </a:solidFill>
                <a:latin typeface="Times New Roman" panose="02020603050405020304" pitchFamily="18" charset="0"/>
                <a:cs typeface="Times New Roman" panose="02020603050405020304" pitchFamily="18" charset="0"/>
              </a:rPr>
              <a:t>:</a:t>
            </a:r>
            <a:r>
              <a:rPr lang="vi-VN" dirty="0">
                <a:solidFill>
                  <a:schemeClr val="tx1"/>
                </a:solidFill>
                <a:latin typeface="Times New Roman" panose="02020603050405020304" pitchFamily="18" charset="0"/>
                <a:cs typeface="Times New Roman" panose="02020603050405020304" pitchFamily="18" charset="0"/>
              </a:rPr>
              <a:t> IoT – Internet of Thing – Mạng lưới vạn vật kết nối internet.</a:t>
            </a:r>
          </a:p>
          <a:p>
            <a:r>
              <a:rPr lang="vi-VN" dirty="0">
                <a:solidFill>
                  <a:schemeClr val="tx1"/>
                </a:solidFill>
                <a:latin typeface="Times New Roman" panose="02020603050405020304" pitchFamily="18" charset="0"/>
                <a:cs typeface="Times New Roman" panose="02020603050405020304" pitchFamily="18" charset="0"/>
              </a:rPr>
              <a:t>IoT là một kịch bản cả thế giới.</a:t>
            </a:r>
          </a:p>
          <a:p>
            <a:r>
              <a:rPr lang="vi-VN" dirty="0">
                <a:solidFill>
                  <a:schemeClr val="tx1"/>
                </a:solidFill>
                <a:latin typeface="Times New Roman" panose="02020603050405020304" pitchFamily="18" charset="0"/>
                <a:cs typeface="Times New Roman" panose="02020603050405020304" pitchFamily="18" charset="0"/>
              </a:rPr>
              <a:t>Các đồ vật hay thiết bị được cung cấp một định danh riêng.</a:t>
            </a:r>
          </a:p>
          <a:p>
            <a:r>
              <a:rPr lang="vi-VN" dirty="0">
                <a:solidFill>
                  <a:schemeClr val="tx1"/>
                </a:solidFill>
                <a:latin typeface="Times New Roman" panose="02020603050405020304" pitchFamily="18" charset="0"/>
                <a:cs typeface="Times New Roman" panose="02020603050405020304" pitchFamily="18" charset="0"/>
              </a:rPr>
              <a:t>Các vật dụng đó có thu thập dữ liệu, truyền tải thông tin.</a:t>
            </a:r>
          </a:p>
          <a:p>
            <a:r>
              <a:rPr lang="vi-VN" dirty="0">
                <a:solidFill>
                  <a:schemeClr val="tx1"/>
                </a:solidFill>
                <a:latin typeface="Times New Roman" panose="02020603050405020304" pitchFamily="18" charset="0"/>
                <a:cs typeface="Times New Roman" panose="02020603050405020304" pitchFamily="18" charset="0"/>
              </a:rPr>
              <a:t>Tự động hóa các thiết bị mà không cần sự tương tác trực tiếp giữa người với người, người với máy tính.</a:t>
            </a:r>
          </a:p>
          <a:p>
            <a:r>
              <a:rPr lang="vi-VN" dirty="0">
                <a:solidFill>
                  <a:schemeClr val="tx1"/>
                </a:solidFill>
                <a:latin typeface="Times New Roman" panose="02020603050405020304" pitchFamily="18" charset="0"/>
                <a:cs typeface="Times New Roman" panose="02020603050405020304" pitchFamily="18" charset="0"/>
              </a:rPr>
              <a:t>Sự phát triển từ sự hội tụ công nghệ không dây, công nghệ vị cơ điện tử và internet.</a:t>
            </a:r>
          </a:p>
          <a:p>
            <a:r>
              <a:rPr lang="vi-VN" dirty="0">
                <a:solidFill>
                  <a:schemeClr val="tx1"/>
                </a:solidFill>
                <a:latin typeface="Times New Roman" panose="02020603050405020304" pitchFamily="18" charset="0"/>
                <a:cs typeface="Times New Roman" panose="02020603050405020304" pitchFamily="18" charset="0"/>
              </a:rPr>
              <a:t>Tập hợp các thiết bị có khả năng kết nối với nhau, với internet và thế giới bên ngoài để thực hiện công việc nào đó</a:t>
            </a:r>
            <a:br>
              <a:rPr lang="vi-VN" dirty="0">
                <a:solidFill>
                  <a:schemeClr val="tx1"/>
                </a:solidFill>
                <a:latin typeface="Times New Roman" panose="02020603050405020304" pitchFamily="18" charset="0"/>
                <a:cs typeface="Times New Roman" panose="02020603050405020304" pitchFamily="18" charset="0"/>
              </a:rPr>
            </a:br>
            <a:br>
              <a:rPr lang="vi-VN" dirty="0">
                <a:solidFill>
                  <a:schemeClr val="tx1"/>
                </a:solidFill>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757" y="1996472"/>
            <a:ext cx="3629025" cy="3495675"/>
          </a:xfrm>
          <a:prstGeom prst="rect">
            <a:avLst/>
          </a:prstGeom>
        </p:spPr>
      </p:pic>
    </p:spTree>
    <p:extLst>
      <p:ext uri="{BB962C8B-B14F-4D97-AF65-F5344CB8AC3E}">
        <p14:creationId xmlns:p14="http://schemas.microsoft.com/office/powerpoint/2010/main" val="326425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259" y="604944"/>
            <a:ext cx="8911687" cy="1280890"/>
          </a:xfrm>
        </p:spPr>
        <p:txBody>
          <a:bodyPr/>
          <a:lstStyle/>
          <a:p>
            <a:r>
              <a:rPr lang="en-US" dirty="0">
                <a:latin typeface="Times New Roman" panose="02020603050405020304" pitchFamily="18" charset="0"/>
                <a:cs typeface="Times New Roman" panose="02020603050405020304" pitchFamily="18" charset="0"/>
              </a:rPr>
              <a:t>1.Internet Of Thing</a:t>
            </a:r>
            <a:endParaRPr lang="en-US" dirty="0"/>
          </a:p>
        </p:txBody>
      </p:sp>
      <p:sp>
        <p:nvSpPr>
          <p:cNvPr id="3" name="Text Placeholder 2"/>
          <p:cNvSpPr>
            <a:spLocks noGrp="1"/>
          </p:cNvSpPr>
          <p:nvPr>
            <p:ph type="body" idx="1"/>
          </p:nvPr>
        </p:nvSpPr>
        <p:spPr>
          <a:xfrm>
            <a:off x="1871259" y="2190568"/>
            <a:ext cx="3992732" cy="576262"/>
          </a:xfrm>
        </p:spPr>
        <p:txBody>
          <a:bodyPr/>
          <a:lstStyle/>
          <a:p>
            <a:r>
              <a:rPr lang="en-US" dirty="0" err="1">
                <a:solidFill>
                  <a:schemeClr val="tx1"/>
                </a:solidFill>
                <a:latin typeface="Times New Roman" panose="02020603050405020304" pitchFamily="18" charset="0"/>
                <a:cs typeface="Times New Roman" panose="02020603050405020304" pitchFamily="18" charset="0"/>
              </a:rPr>
              <a:t>Ứng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của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IoT</a:t>
            </a:r>
            <a:r>
              <a:rPr lang="en-US" dirty="0">
                <a:solidFill>
                  <a:schemeClr val="tx1"/>
                </a:solidFill>
                <a:latin typeface="Times New Roman" panose="02020603050405020304" pitchFamily="18" charset="0"/>
                <a:cs typeface="Times New Roman" panose="02020603050405020304" pitchFamily="18" charset="0"/>
              </a:rPr>
              <a:t>:</a:t>
            </a:r>
          </a:p>
          <a:p>
            <a:endParaRPr lang="en-US" dirty="0"/>
          </a:p>
        </p:txBody>
      </p:sp>
      <p:sp>
        <p:nvSpPr>
          <p:cNvPr id="4" name="Content Placeholder 3"/>
          <p:cNvSpPr>
            <a:spLocks noGrp="1"/>
          </p:cNvSpPr>
          <p:nvPr>
            <p:ph sz="half" idx="2"/>
          </p:nvPr>
        </p:nvSpPr>
        <p:spPr>
          <a:xfrm>
            <a:off x="1753107" y="2632006"/>
            <a:ext cx="4342893" cy="3354060"/>
          </a:xfrm>
        </p:spPr>
        <p:txBody>
          <a:bodyPr>
            <a:normAutofit/>
          </a:bodyPr>
          <a:lstStyle/>
          <a:p>
            <a:pPr marL="0" lvl="1" indent="0">
              <a:buNone/>
            </a:pPr>
            <a:r>
              <a:rPr lang="vi-VN" sz="2000" dirty="0">
                <a:solidFill>
                  <a:schemeClr val="tx1"/>
                </a:solidFill>
                <a:latin typeface="Times New Roman" panose="02020603050405020304" pitchFamily="18" charset="0"/>
                <a:cs typeface="Times New Roman" panose="02020603050405020304" pitchFamily="18" charset="0"/>
              </a:rPr>
              <a:t>• Quản lí chất thải</a:t>
            </a:r>
            <a:br>
              <a:rPr lang="vi-VN" sz="2000" dirty="0">
                <a:solidFill>
                  <a:schemeClr val="tx1"/>
                </a:solidFill>
                <a:latin typeface="Times New Roman" panose="02020603050405020304" pitchFamily="18" charset="0"/>
                <a:cs typeface="Times New Roman" panose="02020603050405020304" pitchFamily="18" charset="0"/>
              </a:rPr>
            </a:br>
            <a:r>
              <a:rPr lang="vi-VN" sz="2000" dirty="0">
                <a:solidFill>
                  <a:schemeClr val="tx1"/>
                </a:solidFill>
                <a:latin typeface="Times New Roman" panose="02020603050405020304" pitchFamily="18" charset="0"/>
                <a:cs typeface="Times New Roman" panose="02020603050405020304" pitchFamily="18" charset="0"/>
              </a:rPr>
              <a:t>• Quản lí và lập kế hoạch quản lí đô thị</a:t>
            </a:r>
            <a:br>
              <a:rPr lang="vi-VN" sz="2000" dirty="0">
                <a:solidFill>
                  <a:schemeClr val="tx1"/>
                </a:solidFill>
                <a:latin typeface="Times New Roman" panose="02020603050405020304" pitchFamily="18" charset="0"/>
                <a:cs typeface="Times New Roman" panose="02020603050405020304" pitchFamily="18" charset="0"/>
              </a:rPr>
            </a:br>
            <a:r>
              <a:rPr lang="vi-VN" sz="2000" dirty="0">
                <a:solidFill>
                  <a:schemeClr val="tx1"/>
                </a:solidFill>
                <a:latin typeface="Times New Roman" panose="02020603050405020304" pitchFamily="18" charset="0"/>
                <a:cs typeface="Times New Roman" panose="02020603050405020304" pitchFamily="18" charset="0"/>
              </a:rPr>
              <a:t>• Quản lí môi trường</a:t>
            </a:r>
            <a:br>
              <a:rPr lang="vi-VN" sz="2000" dirty="0">
                <a:solidFill>
                  <a:schemeClr val="tx1"/>
                </a:solidFill>
                <a:latin typeface="Times New Roman" panose="02020603050405020304" pitchFamily="18" charset="0"/>
                <a:cs typeface="Times New Roman" panose="02020603050405020304" pitchFamily="18" charset="0"/>
              </a:rPr>
            </a:br>
            <a:r>
              <a:rPr lang="vi-VN" sz="2000" dirty="0">
                <a:solidFill>
                  <a:schemeClr val="tx1"/>
                </a:solidFill>
                <a:latin typeface="Times New Roman" panose="02020603050405020304" pitchFamily="18" charset="0"/>
                <a:cs typeface="Times New Roman" panose="02020603050405020304" pitchFamily="18" charset="0"/>
              </a:rPr>
              <a:t>• Phản hồi trong các tinh huống khẩn cấp</a:t>
            </a:r>
            <a:br>
              <a:rPr lang="vi-VN" sz="2000" dirty="0">
                <a:solidFill>
                  <a:schemeClr val="tx1"/>
                </a:solidFill>
                <a:latin typeface="Times New Roman" panose="02020603050405020304" pitchFamily="18" charset="0"/>
                <a:cs typeface="Times New Roman" panose="02020603050405020304" pitchFamily="18" charset="0"/>
              </a:rPr>
            </a:br>
            <a:r>
              <a:rPr lang="vi-VN" sz="2000" dirty="0">
                <a:solidFill>
                  <a:schemeClr val="tx1"/>
                </a:solidFill>
                <a:latin typeface="Times New Roman" panose="02020603050405020304" pitchFamily="18" charset="0"/>
                <a:cs typeface="Times New Roman" panose="02020603050405020304" pitchFamily="18" charset="0"/>
              </a:rPr>
              <a:t>• Mua sắm thông minh</a:t>
            </a:r>
            <a:br>
              <a:rPr lang="vi-VN" sz="2000" dirty="0">
                <a:solidFill>
                  <a:schemeClr val="tx1"/>
                </a:solidFill>
                <a:latin typeface="Times New Roman" panose="02020603050405020304" pitchFamily="18" charset="0"/>
                <a:cs typeface="Times New Roman" panose="02020603050405020304" pitchFamily="18" charset="0"/>
              </a:rPr>
            </a:br>
            <a:r>
              <a:rPr lang="vi-VN" sz="2000" dirty="0">
                <a:solidFill>
                  <a:schemeClr val="tx1"/>
                </a:solidFill>
                <a:latin typeface="Times New Roman" panose="02020603050405020304" pitchFamily="18" charset="0"/>
                <a:cs typeface="Times New Roman" panose="02020603050405020304" pitchFamily="18" charset="0"/>
              </a:rPr>
              <a:t>• Quản lí các thiết bị cá nhân</a:t>
            </a:r>
            <a:br>
              <a:rPr lang="vi-VN" sz="2000" dirty="0">
                <a:solidFill>
                  <a:schemeClr val="tx1"/>
                </a:solidFill>
                <a:latin typeface="Times New Roman" panose="02020603050405020304" pitchFamily="18" charset="0"/>
                <a:cs typeface="Times New Roman" panose="02020603050405020304" pitchFamily="18" charset="0"/>
              </a:rPr>
            </a:br>
            <a:r>
              <a:rPr lang="vi-VN" sz="2000" dirty="0">
                <a:solidFill>
                  <a:schemeClr val="tx1"/>
                </a:solidFill>
                <a:latin typeface="Times New Roman" panose="02020603050405020304" pitchFamily="18" charset="0"/>
                <a:cs typeface="Times New Roman" panose="02020603050405020304" pitchFamily="18" charset="0"/>
              </a:rPr>
              <a:t>• Đồng hồ đo thông minh</a:t>
            </a:r>
            <a:br>
              <a:rPr lang="vi-VN" sz="2000" dirty="0">
                <a:solidFill>
                  <a:schemeClr val="tx1"/>
                </a:solidFill>
                <a:latin typeface="Times New Roman" panose="02020603050405020304" pitchFamily="18" charset="0"/>
                <a:cs typeface="Times New Roman" panose="02020603050405020304" pitchFamily="18" charset="0"/>
              </a:rPr>
            </a:br>
            <a:r>
              <a:rPr lang="vi-VN" sz="2000" dirty="0">
                <a:solidFill>
                  <a:schemeClr val="tx1"/>
                </a:solidFill>
                <a:latin typeface="Times New Roman" panose="02020603050405020304" pitchFamily="18" charset="0"/>
                <a:cs typeface="Times New Roman" panose="02020603050405020304" pitchFamily="18" charset="0"/>
              </a:rPr>
              <a:t>• Tự động hóa ngôi nhà</a:t>
            </a:r>
            <a:br>
              <a:rPr lang="vi-VN" sz="2000" dirty="0">
                <a:solidFill>
                  <a:schemeClr val="tx1"/>
                </a:solidFill>
                <a:latin typeface="Times New Roman" panose="02020603050405020304" pitchFamily="18" charset="0"/>
                <a:cs typeface="Times New Roman" panose="02020603050405020304" pitchFamily="18" charset="0"/>
              </a:rPr>
            </a:br>
            <a:r>
              <a:rPr lang="vi-VN"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endParaRPr lang="en-US" dirty="0"/>
          </a:p>
        </p:txBody>
      </p:sp>
      <p:pic>
        <p:nvPicPr>
          <p:cNvPr id="7" name="Content Placeholder 6"/>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64366" y="1885834"/>
            <a:ext cx="2245058" cy="217966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926" y="1885834"/>
            <a:ext cx="3483211" cy="217966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3991" y="4130577"/>
            <a:ext cx="5833145" cy="2112939"/>
          </a:xfrm>
          <a:prstGeom prst="rect">
            <a:avLst/>
          </a:prstGeom>
        </p:spPr>
      </p:pic>
    </p:spTree>
    <p:extLst>
      <p:ext uri="{BB962C8B-B14F-4D97-AF65-F5344CB8AC3E}">
        <p14:creationId xmlns:p14="http://schemas.microsoft.com/office/powerpoint/2010/main" val="496816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4036" y="710608"/>
            <a:ext cx="8911687" cy="1280890"/>
          </a:xfrm>
        </p:spPr>
        <p:txBody>
          <a:bodyPr/>
          <a:lstStyle/>
          <a:p>
            <a:r>
              <a:rPr lang="en-US" dirty="0">
                <a:latin typeface="Times New Roman" panose="02020603050405020304" pitchFamily="18" charset="0"/>
                <a:cs typeface="Times New Roman" panose="02020603050405020304" pitchFamily="18" charset="0"/>
              </a:rPr>
              <a:t>1.Internet Of Thing</a:t>
            </a:r>
            <a:endParaRPr lang="en-US" dirty="0"/>
          </a:p>
        </p:txBody>
      </p:sp>
      <p:sp>
        <p:nvSpPr>
          <p:cNvPr id="3" name="Content Placeholder 2"/>
          <p:cNvSpPr>
            <a:spLocks noGrp="1"/>
          </p:cNvSpPr>
          <p:nvPr>
            <p:ph sz="half" idx="1"/>
          </p:nvPr>
        </p:nvSpPr>
        <p:spPr>
          <a:xfrm>
            <a:off x="1744036" y="2170670"/>
            <a:ext cx="4313864" cy="3777622"/>
          </a:xfrm>
        </p:spPr>
        <p:txBody>
          <a:bodyPr>
            <a:normAutofit/>
          </a:bodyPr>
          <a:lstStyle/>
          <a:p>
            <a:pPr marL="0" indent="0">
              <a:buNone/>
            </a:pPr>
            <a:r>
              <a:rPr lang="en-US" sz="2400" baseline="-25000" dirty="0" err="1">
                <a:solidFill>
                  <a:schemeClr val="tx1"/>
                </a:solidFill>
                <a:latin typeface="Times New Roman" panose="02020603050405020304" pitchFamily="18" charset="0"/>
                <a:cs typeface="Times New Roman" panose="02020603050405020304" pitchFamily="18" charset="0"/>
              </a:rPr>
              <a:t>Tiềm</a:t>
            </a:r>
            <a:r>
              <a:rPr lang="en-US" sz="2400" baseline="-25000" dirty="0">
                <a:solidFill>
                  <a:schemeClr val="tx1"/>
                </a:solidFill>
                <a:latin typeface="Times New Roman" panose="02020603050405020304" pitchFamily="18" charset="0"/>
                <a:cs typeface="Times New Roman" panose="02020603050405020304" pitchFamily="18" charset="0"/>
              </a:rPr>
              <a:t> </a:t>
            </a:r>
            <a:r>
              <a:rPr lang="en-US" sz="2400" baseline="-25000" dirty="0" err="1">
                <a:solidFill>
                  <a:schemeClr val="tx1"/>
                </a:solidFill>
                <a:latin typeface="Times New Roman" panose="02020603050405020304" pitchFamily="18" charset="0"/>
                <a:cs typeface="Times New Roman" panose="02020603050405020304" pitchFamily="18" charset="0"/>
              </a:rPr>
              <a:t>năng</a:t>
            </a:r>
            <a:r>
              <a:rPr lang="en-US" sz="2400" baseline="-25000" dirty="0">
                <a:solidFill>
                  <a:schemeClr val="tx1"/>
                </a:solidFill>
                <a:latin typeface="Times New Roman" panose="02020603050405020304" pitchFamily="18" charset="0"/>
                <a:cs typeface="Times New Roman" panose="02020603050405020304" pitchFamily="18" charset="0"/>
              </a:rPr>
              <a:t> </a:t>
            </a:r>
            <a:r>
              <a:rPr lang="en-US" sz="2400" baseline="-25000" dirty="0" err="1">
                <a:solidFill>
                  <a:schemeClr val="tx1"/>
                </a:solidFill>
                <a:latin typeface="Times New Roman" panose="02020603050405020304" pitchFamily="18" charset="0"/>
                <a:cs typeface="Times New Roman" panose="02020603050405020304" pitchFamily="18" charset="0"/>
              </a:rPr>
              <a:t>của</a:t>
            </a:r>
            <a:r>
              <a:rPr lang="en-US" sz="2400" baseline="-25000" dirty="0">
                <a:solidFill>
                  <a:schemeClr val="tx1"/>
                </a:solidFill>
                <a:latin typeface="Times New Roman" panose="02020603050405020304" pitchFamily="18" charset="0"/>
                <a:cs typeface="Times New Roman" panose="02020603050405020304" pitchFamily="18" charset="0"/>
              </a:rPr>
              <a:t> </a:t>
            </a:r>
            <a:r>
              <a:rPr lang="en-US" sz="2400" baseline="-25000" dirty="0" err="1">
                <a:solidFill>
                  <a:schemeClr val="tx1"/>
                </a:solidFill>
                <a:latin typeface="Times New Roman" panose="02020603050405020304" pitchFamily="18" charset="0"/>
                <a:cs typeface="Times New Roman" panose="02020603050405020304" pitchFamily="18" charset="0"/>
              </a:rPr>
              <a:t>IoT</a:t>
            </a:r>
            <a:r>
              <a:rPr lang="en-US" sz="2400" baseline="-25000" dirty="0">
                <a:solidFill>
                  <a:schemeClr val="tx1"/>
                </a:solidFill>
                <a:latin typeface="Times New Roman" panose="02020603050405020304" pitchFamily="18" charset="0"/>
                <a:cs typeface="Times New Roman" panose="02020603050405020304" pitchFamily="18" charset="0"/>
              </a:rPr>
              <a:t> </a:t>
            </a:r>
            <a:r>
              <a:rPr lang="en-US" sz="2400" baseline="-25000" dirty="0" err="1">
                <a:solidFill>
                  <a:schemeClr val="tx1"/>
                </a:solidFill>
                <a:latin typeface="Times New Roman" panose="02020603050405020304" pitchFamily="18" charset="0"/>
                <a:cs typeface="Times New Roman" panose="02020603050405020304" pitchFamily="18" charset="0"/>
              </a:rPr>
              <a:t>trong</a:t>
            </a:r>
            <a:r>
              <a:rPr lang="en-US" sz="2400" baseline="-25000" dirty="0">
                <a:solidFill>
                  <a:schemeClr val="tx1"/>
                </a:solidFill>
                <a:latin typeface="Times New Roman" panose="02020603050405020304" pitchFamily="18" charset="0"/>
                <a:cs typeface="Times New Roman" panose="02020603050405020304" pitchFamily="18" charset="0"/>
              </a:rPr>
              <a:t> t</a:t>
            </a:r>
            <a:r>
              <a:rPr lang="vi-VN" sz="2400" baseline="-25000" dirty="0">
                <a:solidFill>
                  <a:schemeClr val="tx1"/>
                </a:solidFill>
                <a:latin typeface="Times New Roman" panose="02020603050405020304" pitchFamily="18" charset="0"/>
                <a:cs typeface="Times New Roman" panose="02020603050405020304" pitchFamily="18" charset="0"/>
              </a:rPr>
              <a:t>ương</a:t>
            </a:r>
            <a:r>
              <a:rPr lang="en-US" sz="2400" baseline="-25000" dirty="0">
                <a:solidFill>
                  <a:schemeClr val="tx1"/>
                </a:solidFill>
                <a:latin typeface="Times New Roman" panose="02020603050405020304" pitchFamily="18" charset="0"/>
                <a:cs typeface="Times New Roman" panose="02020603050405020304" pitchFamily="18" charset="0"/>
              </a:rPr>
              <a:t> </a:t>
            </a:r>
            <a:r>
              <a:rPr lang="en-US" sz="2400" baseline="-25000" dirty="0" err="1">
                <a:solidFill>
                  <a:schemeClr val="tx1"/>
                </a:solidFill>
                <a:latin typeface="Times New Roman" panose="02020603050405020304" pitchFamily="18" charset="0"/>
                <a:cs typeface="Times New Roman" panose="02020603050405020304" pitchFamily="18" charset="0"/>
              </a:rPr>
              <a:t>lai</a:t>
            </a:r>
            <a:r>
              <a:rPr lang="en-US" sz="2400" baseline="-25000" dirty="0">
                <a:solidFill>
                  <a:schemeClr val="tx1"/>
                </a:solidFill>
                <a:latin typeface="Times New Roman" panose="02020603050405020304" pitchFamily="18" charset="0"/>
                <a:cs typeface="Times New Roman" panose="02020603050405020304" pitchFamily="18" charset="0"/>
              </a:rPr>
              <a:t>:</a:t>
            </a:r>
          </a:p>
          <a:p>
            <a:pPr marL="457200" lvl="1" indent="0">
              <a:buNone/>
            </a:pPr>
            <a:r>
              <a:rPr lang="vi-VN" sz="2000" baseline="-25000" dirty="0">
                <a:solidFill>
                  <a:schemeClr val="tx1"/>
                </a:solidFill>
                <a:latin typeface="Times New Roman" panose="02020603050405020304" pitchFamily="18" charset="0"/>
                <a:cs typeface="Times New Roman" panose="02020603050405020304" pitchFamily="18" charset="0"/>
              </a:rPr>
              <a:t>Vì sao Cisco, Intel, và Qualcomm tài trợ khởi nghiệp cho IoT? Vì Tiềm năng hưởng lợi từ việc đầu tư vào các công ty khởi nghiệp đáng để mạo hiểm cho các hãng công nghệ khổng lồ. Như trong năm 2014, Intel kiếm hơn 2 tỷ USD từ Internet of Things</a:t>
            </a:r>
            <a:endParaRPr lang="en-US" sz="2000" baseline="-250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vi-VN" sz="2000" baseline="-25000" dirty="0">
                <a:solidFill>
                  <a:schemeClr val="tx1"/>
                </a:solidFill>
                <a:latin typeface="Times New Roman" panose="02020603050405020304" pitchFamily="18" charset="0"/>
                <a:cs typeface="Times New Roman" panose="02020603050405020304" pitchFamily="18" charset="0"/>
              </a:rPr>
              <a:t>Những con số khẳng định IoT là xu hướng của tương lai</a:t>
            </a:r>
          </a:p>
          <a:p>
            <a:pPr marL="457200" lvl="1" indent="0">
              <a:buNone/>
            </a:pPr>
            <a:r>
              <a:rPr lang="vi-VN" sz="2000" baseline="-25000" dirty="0">
                <a:solidFill>
                  <a:schemeClr val="tx1"/>
                </a:solidFill>
                <a:latin typeface="Times New Roman" panose="02020603050405020304" pitchFamily="18" charset="0"/>
                <a:cs typeface="Times New Roman" panose="02020603050405020304" pitchFamily="18" charset="0"/>
              </a:rPr>
              <a:t>Internet of Things đến năm 2020:</a:t>
            </a:r>
          </a:p>
          <a:p>
            <a:pPr marL="457200" lvl="1" indent="0">
              <a:buNone/>
            </a:pPr>
            <a:r>
              <a:rPr lang="vi-VN" sz="2000" baseline="-25000" dirty="0">
                <a:solidFill>
                  <a:schemeClr val="tx1"/>
                </a:solidFill>
                <a:latin typeface="Times New Roman" panose="02020603050405020304" pitchFamily="18" charset="0"/>
                <a:cs typeface="Times New Roman" panose="02020603050405020304" pitchFamily="18" charset="0"/>
              </a:rPr>
              <a:t>+ 4 tỷ người kết nối với nhau </a:t>
            </a:r>
            <a:br>
              <a:rPr lang="vi-VN" sz="2000" baseline="-25000" dirty="0">
                <a:solidFill>
                  <a:schemeClr val="tx1"/>
                </a:solidFill>
                <a:latin typeface="Times New Roman" panose="02020603050405020304" pitchFamily="18" charset="0"/>
                <a:cs typeface="Times New Roman" panose="02020603050405020304" pitchFamily="18" charset="0"/>
              </a:rPr>
            </a:br>
            <a:r>
              <a:rPr lang="vi-VN" sz="2000" baseline="-25000" dirty="0">
                <a:solidFill>
                  <a:schemeClr val="tx1"/>
                </a:solidFill>
                <a:latin typeface="Times New Roman" panose="02020603050405020304" pitchFamily="18" charset="0"/>
                <a:cs typeface="Times New Roman" panose="02020603050405020304" pitchFamily="18" charset="0"/>
              </a:rPr>
              <a:t>+ 4 ngàn tỷ USD doanh thu </a:t>
            </a:r>
            <a:br>
              <a:rPr lang="vi-VN" sz="2000" baseline="-25000" dirty="0">
                <a:solidFill>
                  <a:schemeClr val="tx1"/>
                </a:solidFill>
                <a:latin typeface="Times New Roman" panose="02020603050405020304" pitchFamily="18" charset="0"/>
                <a:cs typeface="Times New Roman" panose="02020603050405020304" pitchFamily="18" charset="0"/>
              </a:rPr>
            </a:br>
            <a:r>
              <a:rPr lang="vi-VN" sz="2000" baseline="-25000" dirty="0">
                <a:solidFill>
                  <a:schemeClr val="tx1"/>
                </a:solidFill>
                <a:latin typeface="Times New Roman" panose="02020603050405020304" pitchFamily="18" charset="0"/>
                <a:cs typeface="Times New Roman" panose="02020603050405020304" pitchFamily="18" charset="0"/>
              </a:rPr>
              <a:t>+ Hơn 25 triệu ứng dụng </a:t>
            </a:r>
            <a:br>
              <a:rPr lang="vi-VN" sz="2000" baseline="-25000" dirty="0">
                <a:solidFill>
                  <a:schemeClr val="tx1"/>
                </a:solidFill>
                <a:latin typeface="Times New Roman" panose="02020603050405020304" pitchFamily="18" charset="0"/>
                <a:cs typeface="Times New Roman" panose="02020603050405020304" pitchFamily="18" charset="0"/>
              </a:rPr>
            </a:br>
            <a:r>
              <a:rPr lang="vi-VN" sz="2000" baseline="-25000" dirty="0">
                <a:solidFill>
                  <a:schemeClr val="tx1"/>
                </a:solidFill>
                <a:latin typeface="Times New Roman" panose="02020603050405020304" pitchFamily="18" charset="0"/>
                <a:cs typeface="Times New Roman" panose="02020603050405020304" pitchFamily="18" charset="0"/>
              </a:rPr>
              <a:t>+ Hơn 25 tỷ hệ thống nhúng và hệ thống thông minh </a:t>
            </a:r>
            <a:br>
              <a:rPr lang="vi-VN" sz="2000" baseline="-25000" dirty="0">
                <a:solidFill>
                  <a:schemeClr val="tx1"/>
                </a:solidFill>
                <a:latin typeface="Times New Roman" panose="02020603050405020304" pitchFamily="18" charset="0"/>
                <a:cs typeface="Times New Roman" panose="02020603050405020304" pitchFamily="18" charset="0"/>
              </a:rPr>
            </a:br>
            <a:r>
              <a:rPr lang="vi-VN" sz="2000" baseline="-25000" dirty="0">
                <a:solidFill>
                  <a:schemeClr val="tx1"/>
                </a:solidFill>
                <a:latin typeface="Times New Roman" panose="02020603050405020304" pitchFamily="18" charset="0"/>
                <a:cs typeface="Times New Roman" panose="02020603050405020304" pitchFamily="18" charset="0"/>
              </a:rPr>
              <a:t>+ 50 ngàn tỷ Gigabytes dữ liệu</a:t>
            </a: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34102" y="2421924"/>
            <a:ext cx="5391150" cy="3021158"/>
          </a:xfrm>
        </p:spPr>
      </p:pic>
    </p:spTree>
    <p:extLst>
      <p:ext uri="{BB962C8B-B14F-4D97-AF65-F5344CB8AC3E}">
        <p14:creationId xmlns:p14="http://schemas.microsoft.com/office/powerpoint/2010/main" val="219416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9162" y="624403"/>
            <a:ext cx="8911687" cy="1280890"/>
          </a:xfrm>
        </p:spPr>
        <p:txBody>
          <a:bodyPr>
            <a:normAutofit/>
          </a:bodyPr>
          <a:lstStyle/>
          <a:p>
            <a:r>
              <a:rPr lang="en-US" dirty="0">
                <a:latin typeface="Times New Roman" panose="02020603050405020304" pitchFamily="18" charset="0"/>
                <a:cs typeface="Times New Roman" panose="02020603050405020304" pitchFamily="18" charset="0"/>
              </a:rPr>
              <a:t>2.Mô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2103268" y="1905293"/>
            <a:ext cx="3992732" cy="576262"/>
          </a:xfrm>
        </p:spPr>
        <p:txBody>
          <a:bodyPr/>
          <a:lstStyle/>
          <a:p>
            <a:pPr algn="ctr"/>
            <a:r>
              <a:rPr lang="en-US" sz="2500" dirty="0">
                <a:latin typeface="Times New Roman" panose="02020603050405020304" pitchFamily="18" charset="0"/>
                <a:cs typeface="Times New Roman" panose="02020603050405020304" pitchFamily="18" charset="0"/>
              </a:rPr>
              <a:t>Thu </a:t>
            </a:r>
            <a:r>
              <a:rPr lang="en-US" sz="2500" dirty="0" err="1">
                <a:latin typeface="Times New Roman" panose="02020603050405020304" pitchFamily="18" charset="0"/>
                <a:cs typeface="Times New Roman" panose="02020603050405020304" pitchFamily="18" charset="0"/>
              </a:rPr>
              <a:t>thập</a:t>
            </a:r>
            <a:endParaRPr lang="en-US" sz="25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1753107" y="2481556"/>
            <a:ext cx="4342893" cy="3354060"/>
          </a:xfrm>
        </p:spPr>
        <p:txBody>
          <a:bodyPr>
            <a:normAutofit/>
          </a:body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Sử</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thức</a:t>
            </a:r>
            <a:r>
              <a:rPr lang="en-US" dirty="0">
                <a:solidFill>
                  <a:schemeClr val="tx1"/>
                </a:solidFill>
                <a:latin typeface="Times New Roman" panose="02020603050405020304" pitchFamily="18" charset="0"/>
                <a:cs typeface="Times New Roman" panose="02020603050405020304" pitchFamily="18" charset="0"/>
              </a:rPr>
              <a:t> MQTT:</a:t>
            </a:r>
          </a:p>
          <a:p>
            <a:r>
              <a:rPr lang="en-US" dirty="0">
                <a:solidFill>
                  <a:schemeClr val="tx1"/>
                </a:solidFill>
                <a:latin typeface="Times New Roman" panose="02020603050405020304" pitchFamily="18" charset="0"/>
                <a:cs typeface="Times New Roman" panose="02020603050405020304" pitchFamily="18" charset="0"/>
              </a:rPr>
              <a:t>Arduino </a:t>
            </a:r>
            <a:r>
              <a:rPr lang="en-US" dirty="0" err="1">
                <a:solidFill>
                  <a:schemeClr val="tx1"/>
                </a:solidFill>
                <a:latin typeface="Times New Roman" panose="02020603050405020304" pitchFamily="18" charset="0"/>
                <a:cs typeface="Times New Roman" panose="02020603050405020304" pitchFamily="18" charset="0"/>
              </a:rPr>
              <a:t>Wemos</a:t>
            </a:r>
            <a:r>
              <a:rPr lang="en-US" dirty="0">
                <a:solidFill>
                  <a:schemeClr val="tx1"/>
                </a:solidFill>
                <a:latin typeface="Times New Roman" panose="02020603050405020304" pitchFamily="18" charset="0"/>
                <a:cs typeface="Times New Roman" panose="02020603050405020304" pitchFamily="18" charset="0"/>
              </a:rPr>
              <a:t> D1 R2 </a:t>
            </a:r>
            <a:r>
              <a:rPr lang="en-US" dirty="0" err="1">
                <a:solidFill>
                  <a:schemeClr val="tx1"/>
                </a:solidFill>
                <a:latin typeface="Times New Roman" panose="02020603050405020304" pitchFamily="18" charset="0"/>
                <a:cs typeface="Times New Roman" panose="02020603050405020304" pitchFamily="18" charset="0"/>
              </a:rPr>
              <a:t>thu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thập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môi</a:t>
            </a:r>
            <a:r>
              <a:rPr lang="en-US" dirty="0">
                <a:solidFill>
                  <a:schemeClr val="tx1"/>
                </a:solidFill>
                <a:latin typeface="Times New Roman" panose="02020603050405020304" pitchFamily="18" charset="0"/>
                <a:cs typeface="Times New Roman" panose="02020603050405020304" pitchFamily="18" charset="0"/>
              </a:rPr>
              <a:t> tr</a:t>
            </a:r>
            <a:r>
              <a:rPr lang="vi-VN" dirty="0">
                <a:solidFill>
                  <a:schemeClr val="tx1"/>
                </a:solidFill>
                <a:latin typeface="Times New Roman" panose="02020603050405020304" pitchFamily="18" charset="0"/>
                <a:cs typeface="Times New Roman" panose="02020603050405020304" pitchFamily="18" charset="0"/>
              </a:rPr>
              <a:t>ường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xung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quanh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từ</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cảm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biến</a:t>
            </a:r>
            <a:r>
              <a:rPr lang="en-US" dirty="0">
                <a:solidFill>
                  <a:schemeClr val="tx1"/>
                </a:solidFill>
                <a:latin typeface="Times New Roman" panose="02020603050405020304" pitchFamily="18" charset="0"/>
                <a:cs typeface="Times New Roman" panose="02020603050405020304" pitchFamily="18" charset="0"/>
              </a:rPr>
              <a:t>. </a:t>
            </a:r>
          </a:p>
          <a:p>
            <a:r>
              <a:rPr lang="en-US" dirty="0" err="1">
                <a:solidFill>
                  <a:schemeClr val="tx1"/>
                </a:solidFill>
                <a:latin typeface="Times New Roman" panose="02020603050405020304" pitchFamily="18" charset="0"/>
                <a:cs typeface="Times New Roman" panose="02020603050405020304" pitchFamily="18" charset="0"/>
              </a:rPr>
              <a:t>Gửi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lên</a:t>
            </a:r>
            <a:r>
              <a:rPr lang="en-US" dirty="0">
                <a:solidFill>
                  <a:schemeClr val="tx1"/>
                </a:solidFill>
                <a:latin typeface="Times New Roman" panose="02020603050405020304" pitchFamily="18" charset="0"/>
                <a:cs typeface="Times New Roman" panose="02020603050405020304" pitchFamily="18" charset="0"/>
              </a:rPr>
              <a:t> MQTT BROKER</a:t>
            </a:r>
          </a:p>
          <a:p>
            <a:r>
              <a:rPr lang="en-US" dirty="0" err="1">
                <a:solidFill>
                  <a:schemeClr val="tx1"/>
                </a:solidFill>
                <a:latin typeface="Times New Roman" panose="02020603050405020304" pitchFamily="18" charset="0"/>
                <a:cs typeface="Times New Roman" panose="02020603050405020304" pitchFamily="18" charset="0"/>
              </a:rPr>
              <a:t>Lằng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nghe</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từ</a:t>
            </a:r>
            <a:r>
              <a:rPr lang="en-US" dirty="0">
                <a:solidFill>
                  <a:schemeClr val="tx1"/>
                </a:solidFill>
                <a:latin typeface="Times New Roman" panose="02020603050405020304" pitchFamily="18" charset="0"/>
                <a:cs typeface="Times New Roman" panose="02020603050405020304" pitchFamily="18" charset="0"/>
              </a:rPr>
              <a:t> MQTT BROKER </a:t>
            </a:r>
            <a:r>
              <a:rPr lang="en-US" dirty="0" err="1">
                <a:solidFill>
                  <a:schemeClr val="tx1"/>
                </a:solidFill>
                <a:latin typeface="Times New Roman" panose="02020603050405020304" pitchFamily="18" charset="0"/>
                <a:cs typeface="Times New Roman" panose="02020603050405020304" pitchFamily="18" charset="0"/>
              </a:rPr>
              <a:t>lấy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xuống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đẩy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trực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tiếp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vào</a:t>
            </a:r>
            <a:r>
              <a:rPr lang="en-US" dirty="0">
                <a:solidFill>
                  <a:schemeClr val="tx1"/>
                </a:solidFill>
                <a:latin typeface="Times New Roman" panose="02020603050405020304" pitchFamily="18" charset="0"/>
                <a:cs typeface="Times New Roman" panose="02020603050405020304" pitchFamily="18" charset="0"/>
              </a:rPr>
              <a:t> c</a:t>
            </a:r>
            <a:r>
              <a:rPr lang="vi-VN" dirty="0">
                <a:solidFill>
                  <a:schemeClr val="tx1"/>
                </a:solidFill>
                <a:latin typeface="Times New Roman" panose="02020603050405020304" pitchFamily="18" charset="0"/>
                <a:cs typeface="Times New Roman" panose="02020603050405020304" pitchFamily="18" charset="0"/>
              </a:rPr>
              <a:t>ơ</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sở</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endParaRPr lang="en-US" dirty="0">
              <a:solidFill>
                <a:schemeClr val="tx1"/>
              </a:solidFill>
              <a:latin typeface="Times New Roman" panose="02020603050405020304" pitchFamily="18" charset="0"/>
              <a:cs typeface="Times New Roman" panose="02020603050405020304" pitchFamily="18" charset="0"/>
            </a:endParaRPr>
          </a:p>
          <a:p>
            <a:r>
              <a:rPr lang="en-US" dirty="0" err="1">
                <a:solidFill>
                  <a:schemeClr val="tx1"/>
                </a:solidFill>
                <a:latin typeface="Times New Roman" panose="02020603050405020304" pitchFamily="18" charset="0"/>
                <a:cs typeface="Times New Roman" panose="02020603050405020304" pitchFamily="18" charset="0"/>
              </a:rPr>
              <a:t>Thực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hiện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việc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thị</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dữ</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lên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trên</a:t>
            </a:r>
            <a:r>
              <a:rPr lang="en-US" dirty="0">
                <a:solidFill>
                  <a:schemeClr val="tx1"/>
                </a:solidFill>
                <a:latin typeface="Times New Roman" panose="02020603050405020304" pitchFamily="18" charset="0"/>
                <a:cs typeface="Times New Roman" panose="02020603050405020304" pitchFamily="18" charset="0"/>
              </a:rPr>
              <a:t> website</a:t>
            </a:r>
          </a:p>
        </p:txBody>
      </p:sp>
      <p:sp>
        <p:nvSpPr>
          <p:cNvPr id="5" name="Text Placeholder 4"/>
          <p:cNvSpPr>
            <a:spLocks noGrp="1"/>
          </p:cNvSpPr>
          <p:nvPr>
            <p:ph type="body" sz="quarter" idx="3"/>
          </p:nvPr>
        </p:nvSpPr>
        <p:spPr>
          <a:xfrm>
            <a:off x="6670524" y="1902065"/>
            <a:ext cx="3999001" cy="576262"/>
          </a:xfrm>
        </p:spPr>
        <p:txBody>
          <a:bodyPr/>
          <a:lstStyle/>
          <a:p>
            <a:pPr algn="ctr"/>
            <a:r>
              <a:rPr lang="en-US" sz="2500" dirty="0" err="1">
                <a:latin typeface="Times New Roman" panose="02020603050405020304" pitchFamily="18" charset="0"/>
                <a:cs typeface="Times New Roman" panose="02020603050405020304" pitchFamily="18" charset="0"/>
              </a:rPr>
              <a:t>Điều</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khiển</a:t>
            </a:r>
            <a:endParaRPr lang="en-US" sz="2500"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quarter" idx="4"/>
          </p:nvPr>
        </p:nvSpPr>
        <p:spPr>
          <a:xfrm>
            <a:off x="6330852" y="2478328"/>
            <a:ext cx="4338674" cy="3354060"/>
          </a:xfrm>
        </p:spPr>
        <p:txBody>
          <a:bodyPr>
            <a:normAutofit/>
          </a:bodyPr>
          <a:lstStyle/>
          <a:p>
            <a:pPr marL="0" indent="0">
              <a:buNone/>
            </a:pPr>
            <a:r>
              <a:rPr lang="en-US" dirty="0" err="1">
                <a:solidFill>
                  <a:schemeClr val="tx1"/>
                </a:solidFill>
                <a:latin typeface="Times New Roman" panose="02020603050405020304" pitchFamily="18" charset="0"/>
                <a:cs typeface="Times New Roman" panose="02020603050405020304" pitchFamily="18" charset="0"/>
              </a:rPr>
              <a:t>Sử</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công</a:t>
            </a:r>
            <a:r>
              <a:rPr lang="en-US" dirty="0">
                <a:solidFill>
                  <a:schemeClr val="tx1"/>
                </a:solidFill>
                <a:latin typeface="Times New Roman" panose="02020603050405020304" pitchFamily="18" charset="0"/>
                <a:cs typeface="Times New Roman" panose="02020603050405020304" pitchFamily="18" charset="0"/>
              </a:rPr>
              <a:t> c</a:t>
            </a:r>
            <a:r>
              <a:rPr lang="vi-VN" dirty="0">
                <a:solidFill>
                  <a:schemeClr val="tx1"/>
                </a:solidFill>
                <a:latin typeface="Times New Roman" panose="02020603050405020304" pitchFamily="18" charset="0"/>
                <a:cs typeface="Times New Roman" panose="02020603050405020304" pitchFamily="18" charset="0"/>
              </a:rPr>
              <a:t>ự</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lập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trình</a:t>
            </a:r>
            <a:r>
              <a:rPr lang="en-US" dirty="0">
                <a:solidFill>
                  <a:schemeClr val="tx1"/>
                </a:solidFill>
                <a:latin typeface="Times New Roman" panose="02020603050405020304" pitchFamily="18" charset="0"/>
                <a:cs typeface="Times New Roman" panose="02020603050405020304" pitchFamily="18" charset="0"/>
              </a:rPr>
              <a:t> Node Red :</a:t>
            </a:r>
          </a:p>
          <a:p>
            <a:r>
              <a:rPr lang="en-US" dirty="0" err="1">
                <a:solidFill>
                  <a:schemeClr val="tx1"/>
                </a:solidFill>
                <a:latin typeface="Times New Roman" panose="02020603050405020304" pitchFamily="18" charset="0"/>
                <a:cs typeface="Times New Roman" panose="02020603050405020304" pitchFamily="18" charset="0"/>
              </a:rPr>
              <a:t>Tạo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một</a:t>
            </a:r>
            <a:r>
              <a:rPr lang="en-US" dirty="0">
                <a:solidFill>
                  <a:schemeClr val="tx1"/>
                </a:solidFill>
                <a:latin typeface="Times New Roman" panose="02020603050405020304" pitchFamily="18" charset="0"/>
                <a:cs typeface="Times New Roman" panose="02020603050405020304" pitchFamily="18" charset="0"/>
              </a:rPr>
              <a:t> Server </a:t>
            </a:r>
            <a:r>
              <a:rPr lang="en-US" dirty="0" err="1">
                <a:solidFill>
                  <a:schemeClr val="tx1"/>
                </a:solidFill>
                <a:latin typeface="Times New Roman" panose="02020603050405020304" pitchFamily="18" charset="0"/>
                <a:cs typeface="Times New Roman" panose="02020603050405020304" pitchFamily="18" charset="0"/>
              </a:rPr>
              <a:t>trung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giữa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bị</a:t>
            </a:r>
            <a:endParaRPr lang="en-US" dirty="0">
              <a:solidFill>
                <a:schemeClr val="tx1"/>
              </a:solidFill>
              <a:latin typeface="Times New Roman" panose="02020603050405020304" pitchFamily="18" charset="0"/>
              <a:cs typeface="Times New Roman" panose="02020603050405020304" pitchFamily="18" charset="0"/>
            </a:endParaRPr>
          </a:p>
          <a:p>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lập</a:t>
            </a:r>
            <a:r>
              <a:rPr lang="en-US" dirty="0">
                <a:solidFill>
                  <a:schemeClr val="tx1"/>
                </a:solidFill>
                <a:latin typeface="Times New Roman" panose="02020603050405020304" pitchFamily="18" charset="0"/>
                <a:cs typeface="Times New Roman" panose="02020603050405020304" pitchFamily="18" charset="0"/>
              </a:rPr>
              <a:t> Arduino </a:t>
            </a:r>
            <a:r>
              <a:rPr lang="en-US" dirty="0" err="1">
                <a:solidFill>
                  <a:schemeClr val="tx1"/>
                </a:solidFill>
                <a:latin typeface="Times New Roman" panose="02020603050405020304" pitchFamily="18" charset="0"/>
                <a:cs typeface="Times New Roman" panose="02020603050405020304" pitchFamily="18" charset="0"/>
              </a:rPr>
              <a:t>Wemos</a:t>
            </a:r>
            <a:r>
              <a:rPr lang="en-US" dirty="0">
                <a:solidFill>
                  <a:schemeClr val="tx1"/>
                </a:solidFill>
                <a:latin typeface="Times New Roman" panose="02020603050405020304" pitchFamily="18" charset="0"/>
                <a:cs typeface="Times New Roman" panose="02020603050405020304" pitchFamily="18" charset="0"/>
              </a:rPr>
              <a:t> D1 R2 </a:t>
            </a:r>
            <a:r>
              <a:rPr lang="en-US" dirty="0" err="1">
                <a:solidFill>
                  <a:schemeClr val="tx1"/>
                </a:solidFill>
                <a:latin typeface="Times New Roman" panose="02020603050405020304" pitchFamily="18" charset="0"/>
                <a:cs typeface="Times New Roman" panose="02020603050405020304" pitchFamily="18" charset="0"/>
              </a:rPr>
              <a:t>trở</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thành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Client</a:t>
            </a:r>
          </a:p>
          <a:p>
            <a:r>
              <a:rPr lang="en-US" dirty="0" err="1">
                <a:solidFill>
                  <a:schemeClr val="tx1"/>
                </a:solidFill>
                <a:latin typeface="Times New Roman" panose="02020603050405020304" pitchFamily="18" charset="0"/>
                <a:cs typeface="Times New Roman" panose="02020603050405020304" pitchFamily="18" charset="0"/>
              </a:rPr>
              <a:t>Thực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hiện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việc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điều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khiển</a:t>
            </a:r>
            <a:r>
              <a:rPr lang="en-US" dirty="0">
                <a:solidFill>
                  <a:schemeClr val="tx1"/>
                </a:solidFill>
                <a:latin typeface="Times New Roman" panose="02020603050405020304" pitchFamily="18" charset="0"/>
                <a:cs typeface="Times New Roman" panose="02020603050405020304" pitchFamily="18" charset="0"/>
              </a:rPr>
              <a:t> LED qua website</a:t>
            </a:r>
          </a:p>
          <a:p>
            <a:pPr marL="0" indent="0">
              <a:buNone/>
            </a:pPr>
            <a:endParaRPr lang="en-US" dirty="0"/>
          </a:p>
        </p:txBody>
      </p:sp>
    </p:spTree>
    <p:extLst>
      <p:ext uri="{BB962C8B-B14F-4D97-AF65-F5344CB8AC3E}">
        <p14:creationId xmlns:p14="http://schemas.microsoft.com/office/powerpoint/2010/main" val="311343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952" y="608479"/>
            <a:ext cx="8911687" cy="1280890"/>
          </a:xfrm>
        </p:spPr>
        <p:txBody>
          <a:bodyPr>
            <a:normAutofit/>
          </a:bodyPr>
          <a:lstStyle/>
          <a:p>
            <a:r>
              <a:rPr lang="en-US" dirty="0">
                <a:latin typeface="Times New Roman" panose="02020603050405020304" pitchFamily="18" charset="0"/>
                <a:cs typeface="Times New Roman" panose="02020603050405020304" pitchFamily="18" charset="0"/>
              </a:rPr>
              <a:t>2.Mô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endParaRPr lang="en-US" dirty="0">
              <a:latin typeface="Times New Roman" panose="02020603050405020304" pitchFamily="18" charset="0"/>
              <a:cs typeface="Times New Roman" panose="02020603050405020304" pitchFamily="18" charset="0"/>
            </a:endParaRPr>
          </a:p>
        </p:txBody>
      </p:sp>
      <p:sp>
        <p:nvSpPr>
          <p:cNvPr id="9" name="Content Placeholder 8"/>
          <p:cNvSpPr>
            <a:spLocks noGrp="1"/>
          </p:cNvSpPr>
          <p:nvPr>
            <p:ph idx="1"/>
          </p:nvPr>
        </p:nvSpPr>
        <p:spPr>
          <a:xfrm>
            <a:off x="1724239" y="2034746"/>
            <a:ext cx="8915400" cy="3777622"/>
          </a:xfrm>
        </p:spPr>
        <p:txBody>
          <a:bodyPr/>
          <a:lstStyle/>
          <a:p>
            <a:r>
              <a:rPr lang="en-US" dirty="0" err="1">
                <a:solidFill>
                  <a:schemeClr val="tx1"/>
                </a:solidFill>
                <a:latin typeface="Times New Roman" panose="02020603050405020304" pitchFamily="18" charset="0"/>
                <a:cs typeface="Times New Roman" panose="02020603050405020304" pitchFamily="18" charset="0"/>
              </a:rPr>
              <a:t>Tổng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quan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mô</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thực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tế</a:t>
            </a:r>
            <a:r>
              <a:rPr lang="en-US" dirty="0">
                <a:solidFill>
                  <a:schemeClr val="tx1"/>
                </a:solidFill>
                <a:latin typeface="Times New Roman" panose="02020603050405020304" pitchFamily="18" charset="0"/>
                <a:cs typeface="Times New Roman" panose="02020603050405020304" pitchFamily="18" charset="0"/>
              </a:rPr>
              <a:t>:</a:t>
            </a:r>
          </a:p>
          <a:p>
            <a:pPr marL="0" indent="0">
              <a:buNone/>
            </a:pP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1454789363"/>
              </p:ext>
            </p:extLst>
          </p:nvPr>
        </p:nvGraphicFramePr>
        <p:xfrm>
          <a:off x="5199413" y="1210454"/>
          <a:ext cx="5440226" cy="5426205"/>
        </p:xfrm>
        <a:graphic>
          <a:graphicData uri="http://schemas.openxmlformats.org/presentationml/2006/ole">
            <mc:AlternateContent xmlns:mc="http://schemas.openxmlformats.org/markup-compatibility/2006">
              <mc:Choice xmlns:v="urn:schemas-microsoft-com:vml" Requires="v">
                <p:oleObj name="Visio" r:id="rId2" imgW="3695696" imgH="3686027" progId="Visio.Drawing.15">
                  <p:embed/>
                </p:oleObj>
              </mc:Choice>
              <mc:Fallback>
                <p:oleObj name="Visio" r:id="rId2" imgW="3695696" imgH="3686027" progId="Visio.Drawing.15">
                  <p:embed/>
                  <p:pic>
                    <p:nvPicPr>
                      <p:cNvPr id="11" name="Object 10"/>
                      <p:cNvPicPr/>
                      <p:nvPr/>
                    </p:nvPicPr>
                    <p:blipFill>
                      <a:blip r:embed="rId3"/>
                      <a:stretch>
                        <a:fillRect/>
                      </a:stretch>
                    </p:blipFill>
                    <p:spPr>
                      <a:xfrm>
                        <a:off x="5199413" y="1210454"/>
                        <a:ext cx="5440226" cy="5426205"/>
                      </a:xfrm>
                      <a:prstGeom prst="rect">
                        <a:avLst/>
                      </a:prstGeom>
                    </p:spPr>
                  </p:pic>
                </p:oleObj>
              </mc:Fallback>
            </mc:AlternateContent>
          </a:graphicData>
        </a:graphic>
      </p:graphicFrame>
    </p:spTree>
    <p:extLst>
      <p:ext uri="{BB962C8B-B14F-4D97-AF65-F5344CB8AC3E}">
        <p14:creationId xmlns:p14="http://schemas.microsoft.com/office/powerpoint/2010/main" val="1157494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636467"/>
            <a:ext cx="8911687" cy="1280890"/>
          </a:xfrm>
        </p:spPr>
        <p:txBody>
          <a:bodyPr>
            <a:normAutofit/>
          </a:bodyPr>
          <a:lstStyle/>
          <a:p>
            <a:r>
              <a:rPr lang="en-US" dirty="0">
                <a:latin typeface="Times New Roman" panose="02020603050405020304" pitchFamily="18" charset="0"/>
                <a:cs typeface="Times New Roman" panose="02020603050405020304" pitchFamily="18" charset="0"/>
              </a:rPr>
              <a:t>3.Giao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MQTT</a:t>
            </a:r>
          </a:p>
        </p:txBody>
      </p:sp>
      <p:sp>
        <p:nvSpPr>
          <p:cNvPr id="3" name="Content Placeholder 2"/>
          <p:cNvSpPr>
            <a:spLocks noGrp="1"/>
          </p:cNvSpPr>
          <p:nvPr>
            <p:ph idx="1"/>
          </p:nvPr>
        </p:nvSpPr>
        <p:spPr>
          <a:xfrm>
            <a:off x="1786023" y="2108886"/>
            <a:ext cx="8915400" cy="3777622"/>
          </a:xfrm>
        </p:spPr>
        <p:txBody>
          <a:bodyPr/>
          <a:lstStyle/>
          <a:p>
            <a:pPr marL="0" indent="0">
              <a:buNone/>
            </a:pPr>
            <a:r>
              <a:rPr lang="vi-VN" dirty="0">
                <a:solidFill>
                  <a:schemeClr val="tx1"/>
                </a:solidFill>
                <a:latin typeface="Times New Roman" panose="02020603050405020304" pitchFamily="18" charset="0"/>
                <a:cs typeface="Times New Roman" panose="02020603050405020304" pitchFamily="18" charset="0"/>
              </a:rPr>
              <a:t>Message Queuing Telemetry Transport (MQTT) (tạm dịch là Giao vận tầm xa) là giao thức truyền message theo mô hình cung cấp/thuê bao (publish/subcribe). Nó dựa trên một Broker (điểm trung gian) "nhẹ" (khá ít xử lý), và được thiết kế có tính mở (tức là không đặc trưng cho ứng dụng cụ thể nào), đơn giản, "nhẹ", và dễ implement. </a:t>
            </a:r>
            <a:endParaRPr lang="en-US" dirty="0">
              <a:solidFill>
                <a:schemeClr val="tx1"/>
              </a:solidFill>
              <a:latin typeface="Times New Roman" panose="02020603050405020304" pitchFamily="18" charset="0"/>
              <a:cs typeface="Times New Roman" panose="02020603050405020304" pitchFamily="18" charset="0"/>
            </a:endParaRPr>
          </a:p>
          <a:p>
            <a:pPr lvl="2"/>
            <a:r>
              <a:rPr lang="vi-VN" sz="2000" dirty="0">
                <a:solidFill>
                  <a:schemeClr val="tx1"/>
                </a:solidFill>
                <a:latin typeface="Times New Roman" panose="02020603050405020304" pitchFamily="18" charset="0"/>
                <a:cs typeface="Times New Roman" panose="02020603050405020304" pitchFamily="18" charset="0"/>
              </a:rPr>
              <a:t>Những nơi mà giá network đắt hoặc băng thông thấp, hay thiếu tin cậy</a:t>
            </a:r>
            <a:endParaRPr lang="en-US" sz="2000" dirty="0">
              <a:solidFill>
                <a:schemeClr val="tx1"/>
              </a:solidFill>
              <a:latin typeface="Times New Roman" panose="02020603050405020304" pitchFamily="18" charset="0"/>
              <a:cs typeface="Times New Roman" panose="02020603050405020304" pitchFamily="18" charset="0"/>
            </a:endParaRPr>
          </a:p>
          <a:p>
            <a:pPr lvl="2"/>
            <a:r>
              <a:rPr lang="vi-VN" sz="2000" dirty="0">
                <a:solidFill>
                  <a:schemeClr val="tx1"/>
                </a:solidFill>
                <a:latin typeface="Times New Roman" panose="02020603050405020304" pitchFamily="18" charset="0"/>
                <a:cs typeface="Times New Roman" panose="02020603050405020304" pitchFamily="18" charset="0"/>
              </a:rPr>
              <a:t>Khi chạy trên một thiết bị nhúng bị giới hạn về tài nguyên tốc độ và bộ nhớ</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86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736" y="673537"/>
            <a:ext cx="8911687" cy="1280890"/>
          </a:xfrm>
        </p:spPr>
        <p:txBody>
          <a:bodyPr/>
          <a:lstStyle/>
          <a:p>
            <a:r>
              <a:rPr lang="en-US" dirty="0">
                <a:latin typeface="Times New Roman" panose="02020603050405020304" pitchFamily="18" charset="0"/>
                <a:cs typeface="Times New Roman" panose="02020603050405020304" pitchFamily="18" charset="0"/>
              </a:rPr>
              <a:t>3.Giao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MQTT </a:t>
            </a:r>
            <a:endParaRPr lang="en-US" dirty="0"/>
          </a:p>
        </p:txBody>
      </p:sp>
      <p:sp>
        <p:nvSpPr>
          <p:cNvPr id="3" name="Content Placeholder 2"/>
          <p:cNvSpPr>
            <a:spLocks noGrp="1"/>
          </p:cNvSpPr>
          <p:nvPr>
            <p:ph idx="1"/>
          </p:nvPr>
        </p:nvSpPr>
        <p:spPr>
          <a:xfrm>
            <a:off x="1251678" y="2286001"/>
            <a:ext cx="10178322" cy="4336868"/>
          </a:xfrm>
        </p:spPr>
        <p:txBody>
          <a:bodyPr>
            <a:normAutofit/>
          </a:bodyPr>
          <a:lstStyle/>
          <a:p>
            <a:r>
              <a:rPr lang="en-US" dirty="0" err="1">
                <a:solidFill>
                  <a:schemeClr val="tx1"/>
                </a:solidFill>
                <a:latin typeface="Times New Roman" panose="02020603050405020304" pitchFamily="18" charset="0"/>
                <a:cs typeface="Times New Roman" panose="02020603050405020304" pitchFamily="18" charset="0"/>
              </a:rPr>
              <a:t>Khái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niện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đáng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chú</a:t>
            </a:r>
            <a:r>
              <a:rPr lang="en-US" dirty="0">
                <a:solidFill>
                  <a:schemeClr val="tx1"/>
                </a:solidFill>
                <a:latin typeface="Times New Roman" panose="02020603050405020304" pitchFamily="18" charset="0"/>
                <a:cs typeface="Times New Roman" panose="02020603050405020304" pitchFamily="18" charset="0"/>
              </a:rPr>
              <a:t> ý </a:t>
            </a:r>
            <a:r>
              <a:rPr lang="en-US" dirty="0" err="1">
                <a:solidFill>
                  <a:schemeClr val="tx1"/>
                </a:solidFill>
                <a:latin typeface="Times New Roman" panose="02020603050405020304" pitchFamily="18" charset="0"/>
                <a:cs typeface="Times New Roman" panose="02020603050405020304" pitchFamily="18" charset="0"/>
              </a:rPr>
              <a:t>trong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thức</a:t>
            </a:r>
            <a:r>
              <a:rPr lang="en-US" dirty="0">
                <a:solidFill>
                  <a:schemeClr val="tx1"/>
                </a:solidFill>
                <a:latin typeface="Times New Roman" panose="02020603050405020304" pitchFamily="18" charset="0"/>
                <a:cs typeface="Times New Roman" panose="02020603050405020304" pitchFamily="18" charset="0"/>
              </a:rPr>
              <a:t> MQTT</a:t>
            </a:r>
          </a:p>
          <a:p>
            <a:pPr lvl="1"/>
            <a:r>
              <a:rPr lang="en-US" dirty="0">
                <a:solidFill>
                  <a:schemeClr val="tx1"/>
                </a:solidFill>
                <a:latin typeface="Times New Roman" panose="02020603050405020304" pitchFamily="18" charset="0"/>
                <a:cs typeface="Times New Roman" panose="02020603050405020304" pitchFamily="18" charset="0"/>
              </a:rPr>
              <a:t>Message: message payload, </a:t>
            </a:r>
            <a:r>
              <a:rPr lang="en-US" dirty="0" err="1">
                <a:solidFill>
                  <a:schemeClr val="tx1"/>
                </a:solidFill>
                <a:latin typeface="Times New Roman" panose="02020603050405020304" pitchFamily="18" charset="0"/>
                <a:cs typeface="Times New Roman" panose="02020603050405020304" pitchFamily="18" charset="0"/>
              </a:rPr>
              <a:t>có</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định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dạng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là</a:t>
            </a:r>
            <a:r>
              <a:rPr lang="en-US" dirty="0">
                <a:solidFill>
                  <a:schemeClr val="tx1"/>
                </a:solidFill>
                <a:latin typeface="Times New Roman" panose="02020603050405020304" pitchFamily="18" charset="0"/>
                <a:cs typeface="Times New Roman" panose="02020603050405020304" pitchFamily="18" charset="0"/>
              </a:rPr>
              <a:t> plain text. </a:t>
            </a:r>
          </a:p>
          <a:p>
            <a:pPr lvl="1"/>
            <a:r>
              <a:rPr lang="en-US" dirty="0">
                <a:solidFill>
                  <a:schemeClr val="tx1"/>
                </a:solidFill>
                <a:latin typeface="Times New Roman" panose="02020603050405020304" pitchFamily="18" charset="0"/>
                <a:cs typeface="Times New Roman" panose="02020603050405020304" pitchFamily="18" charset="0"/>
              </a:rPr>
              <a:t>Topic: đ</a:t>
            </a:r>
            <a:r>
              <a:rPr lang="vi-VN" dirty="0">
                <a:solidFill>
                  <a:schemeClr val="tx1"/>
                </a:solidFill>
                <a:latin typeface="Times New Roman" panose="02020603050405020304" pitchFamily="18" charset="0"/>
                <a:cs typeface="Times New Roman" panose="02020603050405020304" pitchFamily="18" charset="0"/>
              </a:rPr>
              <a:t>ường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truyền</a:t>
            </a:r>
            <a:r>
              <a:rPr lang="en-US" dirty="0">
                <a:solidFill>
                  <a:schemeClr val="tx1"/>
                </a:solidFill>
                <a:latin typeface="Times New Roman" panose="02020603050405020304" pitchFamily="18" charset="0"/>
                <a:cs typeface="Times New Roman" panose="02020603050405020304" pitchFamily="18" charset="0"/>
              </a:rPr>
              <a:t> logic </a:t>
            </a:r>
            <a:r>
              <a:rPr lang="en-US" dirty="0" err="1">
                <a:solidFill>
                  <a:schemeClr val="tx1"/>
                </a:solidFill>
                <a:latin typeface="Times New Roman" panose="02020603050405020304" pitchFamily="18" charset="0"/>
                <a:cs typeface="Times New Roman" panose="02020603050405020304" pitchFamily="18" charset="0"/>
              </a:rPr>
              <a:t>giữ</a:t>
            </a:r>
            <a:r>
              <a:rPr lang="en-US" dirty="0">
                <a:solidFill>
                  <a:schemeClr val="tx1"/>
                </a:solidFill>
                <a:latin typeface="Times New Roman" panose="02020603050405020304" pitchFamily="18" charset="0"/>
                <a:cs typeface="Times New Roman" panose="02020603050405020304" pitchFamily="18" charset="0"/>
              </a:rPr>
              <a:t> 2 </a:t>
            </a:r>
            <a:r>
              <a:rPr lang="en-US" dirty="0" err="1">
                <a:solidFill>
                  <a:schemeClr val="tx1"/>
                </a:solidFill>
                <a:latin typeface="Times New Roman" panose="02020603050405020304" pitchFamily="18" charset="0"/>
                <a:cs typeface="Times New Roman" panose="02020603050405020304" pitchFamily="18" charset="0"/>
              </a:rPr>
              <a:t>điểm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là</a:t>
            </a:r>
            <a:r>
              <a:rPr lang="en-US" dirty="0">
                <a:solidFill>
                  <a:schemeClr val="tx1"/>
                </a:solidFill>
                <a:latin typeface="Times New Roman" panose="02020603050405020304" pitchFamily="18" charset="0"/>
                <a:cs typeface="Times New Roman" panose="02020603050405020304" pitchFamily="18" charset="0"/>
              </a:rPr>
              <a:t> publisher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subscriber. </a:t>
            </a:r>
            <a:r>
              <a:rPr lang="en-US" dirty="0" err="1">
                <a:solidFill>
                  <a:schemeClr val="tx1"/>
                </a:solidFill>
                <a:latin typeface="Times New Roman" panose="02020603050405020304" pitchFamily="18" charset="0"/>
                <a:cs typeface="Times New Roman" panose="02020603050405020304" pitchFamily="18" charset="0"/>
              </a:rPr>
              <a:t>Khi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một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messager</a:t>
            </a:r>
            <a:r>
              <a:rPr lang="en-US" dirty="0">
                <a:solidFill>
                  <a:schemeClr val="tx1"/>
                </a:solidFill>
                <a:latin typeface="Times New Roman" panose="02020603050405020304" pitchFamily="18" charset="0"/>
                <a:cs typeface="Times New Roman" panose="02020603050405020304" pitchFamily="18" charset="0"/>
              </a:rPr>
              <a:t> đ</a:t>
            </a:r>
            <a:r>
              <a:rPr lang="vi-VN" dirty="0">
                <a:solidFill>
                  <a:schemeClr val="tx1"/>
                </a:solidFill>
                <a:latin typeface="Times New Roman" panose="02020603050405020304" pitchFamily="18" charset="0"/>
                <a:cs typeface="Times New Roman" panose="02020603050405020304" pitchFamily="18" charset="0"/>
              </a:rPr>
              <a:t>ược</a:t>
            </a:r>
            <a:r>
              <a:rPr lang="en-US" dirty="0">
                <a:solidFill>
                  <a:schemeClr val="tx1"/>
                </a:solidFill>
                <a:latin typeface="Times New Roman" panose="02020603050405020304" pitchFamily="18" charset="0"/>
                <a:cs typeface="Times New Roman" panose="02020603050405020304" pitchFamily="18" charset="0"/>
              </a:rPr>
              <a:t> publish </a:t>
            </a:r>
            <a:r>
              <a:rPr lang="en-US" dirty="0" err="1">
                <a:solidFill>
                  <a:schemeClr val="tx1"/>
                </a:solidFill>
                <a:latin typeface="Times New Roman" panose="02020603050405020304" pitchFamily="18" charset="0"/>
                <a:cs typeface="Times New Roman" panose="02020603050405020304" pitchFamily="18" charset="0"/>
              </a:rPr>
              <a:t>vào</a:t>
            </a:r>
            <a:r>
              <a:rPr lang="en-US" dirty="0">
                <a:solidFill>
                  <a:schemeClr val="tx1"/>
                </a:solidFill>
                <a:latin typeface="Times New Roman" panose="02020603050405020304" pitchFamily="18" charset="0"/>
                <a:cs typeface="Times New Roman" panose="02020603050405020304" pitchFamily="18" charset="0"/>
              </a:rPr>
              <a:t> topic </a:t>
            </a:r>
            <a:r>
              <a:rPr lang="en-US" dirty="0" err="1">
                <a:solidFill>
                  <a:schemeClr val="tx1"/>
                </a:solidFill>
                <a:latin typeface="Times New Roman" panose="02020603050405020304" pitchFamily="18" charset="0"/>
                <a:cs typeface="Times New Roman" panose="02020603050405020304" pitchFamily="18" charset="0"/>
              </a:rPr>
              <a:t>này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thì</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các</a:t>
            </a:r>
            <a:r>
              <a:rPr lang="en-US" dirty="0">
                <a:solidFill>
                  <a:schemeClr val="tx1"/>
                </a:solidFill>
                <a:latin typeface="Times New Roman" panose="02020603050405020304" pitchFamily="18" charset="0"/>
                <a:cs typeface="Times New Roman" panose="02020603050405020304" pitchFamily="18" charset="0"/>
              </a:rPr>
              <a:t> subscriber </a:t>
            </a:r>
            <a:r>
              <a:rPr lang="en-US" dirty="0" err="1">
                <a:solidFill>
                  <a:schemeClr val="tx1"/>
                </a:solidFill>
                <a:latin typeface="Times New Roman" panose="02020603050405020304" pitchFamily="18" charset="0"/>
                <a:cs typeface="Times New Roman" panose="02020603050405020304" pitchFamily="18" charset="0"/>
              </a:rPr>
              <a:t>của</a:t>
            </a:r>
            <a:r>
              <a:rPr lang="en-US" dirty="0">
                <a:solidFill>
                  <a:schemeClr val="tx1"/>
                </a:solidFill>
                <a:latin typeface="Times New Roman" panose="02020603050405020304" pitchFamily="18" charset="0"/>
                <a:cs typeface="Times New Roman" panose="02020603050405020304" pitchFamily="18" charset="0"/>
              </a:rPr>
              <a:t> topic </a:t>
            </a:r>
            <a:r>
              <a:rPr lang="en-US" dirty="0" err="1">
                <a:solidFill>
                  <a:schemeClr val="tx1"/>
                </a:solidFill>
                <a:latin typeface="Times New Roman" panose="02020603050405020304" pitchFamily="18" charset="0"/>
                <a:cs typeface="Times New Roman" panose="02020603050405020304" pitchFamily="18" charset="0"/>
              </a:rPr>
              <a:t>đó</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sẽ</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nhận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messager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này</a:t>
            </a:r>
            <a:r>
              <a:rPr lang="en-US" dirty="0">
                <a:solidFill>
                  <a:schemeClr val="tx1"/>
                </a:solidFill>
                <a:latin typeface="Times New Roman" panose="02020603050405020304" pitchFamily="18" charset="0"/>
                <a:cs typeface="Times New Roman" panose="02020603050405020304" pitchFamily="18" charset="0"/>
              </a:rPr>
              <a:t>.</a:t>
            </a:r>
          </a:p>
          <a:p>
            <a:pPr lvl="1"/>
            <a:r>
              <a:rPr lang="en-US" dirty="0" err="1">
                <a:solidFill>
                  <a:schemeClr val="tx1"/>
                </a:solidFill>
                <a:latin typeface="Times New Roman" panose="02020603050405020304" pitchFamily="18" charset="0"/>
                <a:cs typeface="Times New Roman" panose="02020603050405020304" pitchFamily="18" charset="0"/>
              </a:rPr>
              <a:t>Hỗ</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thức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QoS</a:t>
            </a:r>
            <a:r>
              <a:rPr lang="en-US" dirty="0">
                <a:solidFill>
                  <a:schemeClr val="tx1"/>
                </a:solidFill>
                <a:latin typeface="Times New Roman" panose="02020603050405020304" pitchFamily="18" charset="0"/>
                <a:cs typeface="Times New Roman" panose="02020603050405020304" pitchFamily="18" charset="0"/>
              </a:rPr>
              <a:t>:</a:t>
            </a:r>
          </a:p>
          <a:p>
            <a:pPr lvl="2"/>
            <a:r>
              <a:rPr lang="en-US" dirty="0" err="1">
                <a:solidFill>
                  <a:schemeClr val="tx1"/>
                </a:solidFill>
                <a:latin typeface="Times New Roman" panose="02020603050405020304" pitchFamily="18" charset="0"/>
                <a:cs typeface="Times New Roman" panose="02020603050405020304" pitchFamily="18" charset="0"/>
              </a:rPr>
              <a:t>QoS</a:t>
            </a:r>
            <a:r>
              <a:rPr lang="en-US" dirty="0">
                <a:solidFill>
                  <a:schemeClr val="tx1"/>
                </a:solidFill>
                <a:latin typeface="Times New Roman" panose="02020603050405020304" pitchFamily="18" charset="0"/>
                <a:cs typeface="Times New Roman" panose="02020603050405020304" pitchFamily="18" charset="0"/>
              </a:rPr>
              <a:t> 0: </a:t>
            </a:r>
            <a:r>
              <a:rPr lang="en-US" dirty="0" err="1">
                <a:solidFill>
                  <a:schemeClr val="tx1"/>
                </a:solidFill>
                <a:latin typeface="Times New Roman" panose="02020603050405020304" pitchFamily="18" charset="0"/>
                <a:cs typeface="Times New Roman" panose="02020603050405020304" pitchFamily="18" charset="0"/>
              </a:rPr>
              <a:t>là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mức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đảm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bảo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thấp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messager</a:t>
            </a:r>
            <a:r>
              <a:rPr lang="en-US" dirty="0">
                <a:solidFill>
                  <a:schemeClr val="tx1"/>
                </a:solidFill>
                <a:latin typeface="Times New Roman" panose="02020603050405020304" pitchFamily="18" charset="0"/>
                <a:cs typeface="Times New Roman" panose="02020603050405020304" pitchFamily="18" charset="0"/>
              </a:rPr>
              <a:t> đ</a:t>
            </a:r>
            <a:r>
              <a:rPr lang="vi-VN" dirty="0">
                <a:solidFill>
                  <a:schemeClr val="tx1"/>
                </a:solidFill>
                <a:latin typeface="Times New Roman" panose="02020603050405020304" pitchFamily="18" charset="0"/>
                <a:cs typeface="Times New Roman" panose="02020603050405020304" pitchFamily="18" charset="0"/>
              </a:rPr>
              <a:t>ược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gửi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sẽ</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không</a:t>
            </a:r>
            <a:r>
              <a:rPr lang="en-US" dirty="0">
                <a:solidFill>
                  <a:schemeClr val="tx1"/>
                </a:solidFill>
                <a:latin typeface="Times New Roman" panose="02020603050405020304" pitchFamily="18" charset="0"/>
                <a:cs typeface="Times New Roman" panose="02020603050405020304" pitchFamily="18" charset="0"/>
              </a:rPr>
              <a:t> đ</a:t>
            </a:r>
            <a:r>
              <a:rPr lang="vi-VN" dirty="0">
                <a:solidFill>
                  <a:schemeClr val="tx1"/>
                </a:solidFill>
                <a:latin typeface="Times New Roman" panose="02020603050405020304" pitchFamily="18" charset="0"/>
                <a:cs typeface="Times New Roman" panose="02020603050405020304" pitchFamily="18" charset="0"/>
              </a:rPr>
              <a:t>ược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kiểm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tra</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đến</a:t>
            </a:r>
            <a:r>
              <a:rPr lang="en-US" dirty="0">
                <a:solidFill>
                  <a:schemeClr val="tx1"/>
                </a:solidFill>
                <a:latin typeface="Times New Roman" panose="02020603050405020304" pitchFamily="18" charset="0"/>
                <a:cs typeface="Times New Roman" panose="02020603050405020304" pitchFamily="18" charset="0"/>
              </a:rPr>
              <a:t> n</a:t>
            </a:r>
            <a:r>
              <a:rPr lang="vi-VN" dirty="0">
                <a:solidFill>
                  <a:schemeClr val="tx1"/>
                </a:solidFill>
                <a:latin typeface="Times New Roman" panose="02020603050405020304" pitchFamily="18" charset="0"/>
                <a:cs typeface="Times New Roman" panose="02020603050405020304" pitchFamily="18" charset="0"/>
              </a:rPr>
              <a:t>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nhận</a:t>
            </a:r>
            <a:r>
              <a:rPr lang="en-US" dirty="0">
                <a:solidFill>
                  <a:schemeClr val="tx1"/>
                </a:solidFill>
                <a:latin typeface="Times New Roman" panose="02020603050405020304" pitchFamily="18" charset="0"/>
                <a:cs typeface="Times New Roman" panose="02020603050405020304" pitchFamily="18" charset="0"/>
              </a:rPr>
              <a:t> hay </a:t>
            </a:r>
            <a:r>
              <a:rPr lang="en-US" dirty="0" err="1">
                <a:solidFill>
                  <a:schemeClr val="tx1"/>
                </a:solidFill>
                <a:latin typeface="Times New Roman" panose="02020603050405020304" pitchFamily="18" charset="0"/>
                <a:cs typeface="Times New Roman" panose="02020603050405020304" pitchFamily="18" charset="0"/>
              </a:rPr>
              <a:t>ch</a:t>
            </a:r>
            <a:r>
              <a:rPr lang="vi-VN" dirty="0">
                <a:solidFill>
                  <a:schemeClr val="tx1"/>
                </a:solidFill>
                <a:latin typeface="Times New Roman" panose="02020603050405020304" pitchFamily="18" charset="0"/>
                <a:cs typeface="Times New Roman" panose="02020603050405020304" pitchFamily="18" charset="0"/>
              </a:rPr>
              <a:t>ưa</a:t>
            </a:r>
            <a:r>
              <a:rPr lang="en-US" dirty="0">
                <a:solidFill>
                  <a:schemeClr val="tx1"/>
                </a:solidFill>
                <a:latin typeface="Times New Roman" panose="02020603050405020304" pitchFamily="18" charset="0"/>
                <a:cs typeface="Times New Roman" panose="02020603050405020304" pitchFamily="18" charset="0"/>
              </a:rPr>
              <a:t>.</a:t>
            </a:r>
          </a:p>
          <a:p>
            <a:pPr lvl="2"/>
            <a:r>
              <a:rPr lang="en-US" dirty="0" err="1">
                <a:solidFill>
                  <a:schemeClr val="tx1"/>
                </a:solidFill>
                <a:latin typeface="Times New Roman" panose="02020603050405020304" pitchFamily="18" charset="0"/>
                <a:cs typeface="Times New Roman" panose="02020603050405020304" pitchFamily="18" charset="0"/>
              </a:rPr>
              <a:t>Qos</a:t>
            </a:r>
            <a:r>
              <a:rPr lang="en-US" dirty="0">
                <a:solidFill>
                  <a:schemeClr val="tx1"/>
                </a:solidFill>
                <a:latin typeface="Times New Roman" panose="02020603050405020304" pitchFamily="18" charset="0"/>
                <a:cs typeface="Times New Roman" panose="02020603050405020304" pitchFamily="18" charset="0"/>
              </a:rPr>
              <a:t> 1: </a:t>
            </a:r>
            <a:r>
              <a:rPr lang="en-US" dirty="0" err="1">
                <a:solidFill>
                  <a:schemeClr val="tx1"/>
                </a:solidFill>
                <a:latin typeface="Times New Roman" panose="02020603050405020304" pitchFamily="18" charset="0"/>
                <a:cs typeface="Times New Roman" panose="02020603050405020304" pitchFamily="18" charset="0"/>
              </a:rPr>
              <a:t>messager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đã</a:t>
            </a:r>
            <a:r>
              <a:rPr lang="en-US" dirty="0">
                <a:solidFill>
                  <a:schemeClr val="tx1"/>
                </a:solidFill>
                <a:latin typeface="Times New Roman" panose="02020603050405020304" pitchFamily="18" charset="0"/>
                <a:cs typeface="Times New Roman" panose="02020603050405020304" pitchFamily="18" charset="0"/>
              </a:rPr>
              <a:t> đ</a:t>
            </a:r>
            <a:r>
              <a:rPr lang="vi-VN" dirty="0">
                <a:solidFill>
                  <a:schemeClr val="tx1"/>
                </a:solidFill>
                <a:latin typeface="Times New Roman" panose="02020603050405020304" pitchFamily="18" charset="0"/>
                <a:cs typeface="Times New Roman" panose="02020603050405020304" pitchFamily="18" charset="0"/>
              </a:rPr>
              <a:t>ược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đảm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bảo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đến</a:t>
            </a:r>
            <a:r>
              <a:rPr lang="en-US" dirty="0">
                <a:solidFill>
                  <a:schemeClr val="tx1"/>
                </a:solidFill>
                <a:latin typeface="Times New Roman" panose="02020603050405020304" pitchFamily="18" charset="0"/>
                <a:cs typeface="Times New Roman" panose="02020603050405020304" pitchFamily="18" charset="0"/>
              </a:rPr>
              <a:t> n</a:t>
            </a:r>
            <a:r>
              <a:rPr lang="vi-VN" dirty="0">
                <a:solidFill>
                  <a:schemeClr val="tx1"/>
                </a:solidFill>
                <a:latin typeface="Times New Roman" panose="02020603050405020304" pitchFamily="18" charset="0"/>
                <a:cs typeface="Times New Roman" panose="02020603050405020304" pitchFamily="18" charset="0"/>
              </a:rPr>
              <a:t>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nhập</a:t>
            </a:r>
            <a:r>
              <a:rPr lang="en-US" dirty="0">
                <a:solidFill>
                  <a:schemeClr val="tx1"/>
                </a:solidFill>
                <a:latin typeface="Times New Roman" panose="02020603050405020304" pitchFamily="18" charset="0"/>
                <a:cs typeface="Times New Roman" panose="02020603050405020304" pitchFamily="18" charset="0"/>
              </a:rPr>
              <a:t> 1 </a:t>
            </a:r>
            <a:r>
              <a:rPr lang="en-US" dirty="0" err="1">
                <a:solidFill>
                  <a:schemeClr val="tx1"/>
                </a:solidFill>
                <a:latin typeface="Times New Roman" panose="02020603050405020304" pitchFamily="18" charset="0"/>
                <a:cs typeface="Times New Roman" panose="02020603050405020304" pitchFamily="18" charset="0"/>
              </a:rPr>
              <a:t>lần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a:t>
            </a:r>
            <a:r>
              <a:rPr lang="vi-VN" dirty="0">
                <a:solidFill>
                  <a:schemeClr val="tx1"/>
                </a:solidFill>
                <a:latin typeface="Times New Roman" panose="02020603050405020304" pitchFamily="18" charset="0"/>
                <a:cs typeface="Times New Roman" panose="02020603050405020304" pitchFamily="18" charset="0"/>
              </a:rPr>
              <a:t>ưng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trùng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lặp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vẫn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có</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thế</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xảy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ra.</a:t>
            </a:r>
            <a:endParaRPr lang="en-US" dirty="0">
              <a:solidFill>
                <a:schemeClr val="tx1"/>
              </a:solidFill>
              <a:latin typeface="Times New Roman" panose="02020603050405020304" pitchFamily="18" charset="0"/>
              <a:cs typeface="Times New Roman" panose="02020603050405020304" pitchFamily="18" charset="0"/>
            </a:endParaRPr>
          </a:p>
          <a:p>
            <a:pPr lvl="2"/>
            <a:r>
              <a:rPr lang="en-US" dirty="0" err="1">
                <a:solidFill>
                  <a:schemeClr val="tx1"/>
                </a:solidFill>
                <a:latin typeface="Times New Roman" panose="02020603050405020304" pitchFamily="18" charset="0"/>
                <a:cs typeface="Times New Roman" panose="02020603050405020304" pitchFamily="18" charset="0"/>
              </a:rPr>
              <a:t>Qos</a:t>
            </a:r>
            <a:r>
              <a:rPr lang="en-US" dirty="0">
                <a:solidFill>
                  <a:schemeClr val="tx1"/>
                </a:solidFill>
                <a:latin typeface="Times New Roman" panose="02020603050405020304" pitchFamily="18" charset="0"/>
                <a:cs typeface="Times New Roman" panose="02020603050405020304" pitchFamily="18" charset="0"/>
              </a:rPr>
              <a:t> 2: </a:t>
            </a:r>
            <a:r>
              <a:rPr lang="en-US" dirty="0" err="1">
                <a:solidFill>
                  <a:schemeClr val="tx1"/>
                </a:solidFill>
                <a:latin typeface="Times New Roman" panose="02020603050405020304" pitchFamily="18" charset="0"/>
                <a:cs typeface="Times New Roman" panose="02020603050405020304" pitchFamily="18" charset="0"/>
              </a:rPr>
              <a:t>là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mức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đảm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bảo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cáo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Đảm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bảo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messager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đến</a:t>
            </a:r>
            <a:r>
              <a:rPr lang="en-US" dirty="0">
                <a:solidFill>
                  <a:schemeClr val="tx1"/>
                </a:solidFill>
                <a:latin typeface="Times New Roman" panose="02020603050405020304" pitchFamily="18" charset="0"/>
                <a:cs typeface="Times New Roman" panose="02020603050405020304" pitchFamily="18" charset="0"/>
              </a:rPr>
              <a:t> n</a:t>
            </a:r>
            <a:r>
              <a:rPr lang="vi-VN" dirty="0">
                <a:solidFill>
                  <a:schemeClr val="tx1"/>
                </a:solidFill>
                <a:latin typeface="Times New Roman" panose="02020603050405020304" pitchFamily="18" charset="0"/>
                <a:cs typeface="Times New Roman" panose="02020603050405020304" pitchFamily="18" charset="0"/>
              </a:rPr>
              <a:t>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nhận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không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trùng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lặp</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không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lạc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a:t>
            </a:r>
            <a:r>
              <a:rPr lang="vi-VN" dirty="0">
                <a:solidFill>
                  <a:schemeClr val="tx1"/>
                </a:solidFill>
                <a:latin typeface="Times New Roman" panose="02020603050405020304" pitchFamily="18" charset="0"/>
                <a:cs typeface="Times New Roman" panose="02020603050405020304" pitchFamily="18" charset="0"/>
              </a:rPr>
              <a:t>ưng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sẽ</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tốn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thông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nhiều</a:t>
            </a:r>
            <a:r>
              <a:rPr lang="en-US" dirty="0">
                <a:solidFill>
                  <a:schemeClr val="tx1"/>
                </a:solidFill>
                <a:latin typeface="Times New Roman" panose="02020603050405020304" pitchFamily="18" charset="0"/>
                <a:cs typeface="Times New Roman" panose="02020603050405020304" pitchFamily="18" charset="0"/>
              </a:rPr>
              <a:t> h</a:t>
            </a:r>
            <a:r>
              <a:rPr lang="vi-VN" dirty="0">
                <a:solidFill>
                  <a:schemeClr val="tx1"/>
                </a:solidFill>
                <a:latin typeface="Times New Roman" panose="02020603050405020304" pitchFamily="18" charset="0"/>
                <a:cs typeface="Times New Roman" panose="02020603050405020304" pitchFamily="18" charset="0"/>
              </a:rPr>
              <a:t>ơn</a:t>
            </a:r>
            <a:r>
              <a:rPr lang="en-US" dirty="0">
                <a:solidFill>
                  <a:schemeClr val="tx1"/>
                </a:solidFill>
                <a:latin typeface="Times New Roman" panose="02020603050405020304" pitchFamily="18" charset="0"/>
                <a:cs typeface="Times New Roman" panose="02020603050405020304" pitchFamily="18" charset="0"/>
              </a:rPr>
              <a:t> 2 </a:t>
            </a:r>
            <a:r>
              <a:rPr lang="en-US" dirty="0" err="1">
                <a:solidFill>
                  <a:schemeClr val="tx1"/>
                </a:solidFill>
                <a:latin typeface="Times New Roman" panose="02020603050405020304" pitchFamily="18" charset="0"/>
                <a:cs typeface="Times New Roman" panose="02020603050405020304" pitchFamily="18" charset="0"/>
              </a:rPr>
              <a:t>cách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trên</a:t>
            </a:r>
            <a:r>
              <a:rPr lang="en-US" dirty="0">
                <a:solidFill>
                  <a:schemeClr val="tx1"/>
                </a:solidFill>
                <a:latin typeface="Times New Roman" panose="02020603050405020304" pitchFamily="18" charset="0"/>
                <a:cs typeface="Times New Roman" panose="02020603050405020304" pitchFamily="18" charset="0"/>
              </a:rPr>
              <a:t>.</a:t>
            </a:r>
          </a:p>
          <a:p>
            <a:pPr lvl="1"/>
            <a:r>
              <a:rPr lang="en-US" dirty="0">
                <a:solidFill>
                  <a:schemeClr val="tx1"/>
                </a:solidFill>
                <a:latin typeface="Times New Roman" panose="02020603050405020304" pitchFamily="18" charset="0"/>
                <a:cs typeface="Times New Roman" panose="02020603050405020304" pitchFamily="18" charset="0"/>
              </a:rPr>
              <a:t>Retain: </a:t>
            </a:r>
            <a:r>
              <a:rPr lang="en-US" dirty="0" err="1">
                <a:solidFill>
                  <a:schemeClr val="tx1"/>
                </a:solidFill>
                <a:latin typeface="Times New Roman" panose="02020603050405020304" pitchFamily="18" charset="0"/>
                <a:cs typeface="Times New Roman" panose="02020603050405020304" pitchFamily="18" charset="0"/>
              </a:rPr>
              <a:t>là</a:t>
            </a:r>
            <a:r>
              <a:rPr lang="en-US" dirty="0">
                <a:solidFill>
                  <a:schemeClr val="tx1"/>
                </a:solidFill>
                <a:latin typeface="Times New Roman" panose="02020603050405020304" pitchFamily="18" charset="0"/>
                <a:cs typeface="Times New Roman" panose="02020603050405020304" pitchFamily="18" charset="0"/>
              </a:rPr>
              <a:t> 1 </a:t>
            </a:r>
            <a:r>
              <a:rPr lang="en-US" dirty="0" err="1">
                <a:solidFill>
                  <a:schemeClr val="tx1"/>
                </a:solidFill>
                <a:latin typeface="Times New Roman" panose="02020603050405020304" pitchFamily="18" charset="0"/>
                <a:cs typeface="Times New Roman" panose="02020603050405020304" pitchFamily="18" charset="0"/>
              </a:rPr>
              <a:t>cờ</a:t>
            </a:r>
            <a:r>
              <a:rPr lang="en-US" dirty="0">
                <a:solidFill>
                  <a:schemeClr val="tx1"/>
                </a:solidFill>
                <a:latin typeface="Times New Roman" panose="02020603050405020304" pitchFamily="18" charset="0"/>
                <a:cs typeface="Times New Roman" panose="02020603050405020304" pitchFamily="18" charset="0"/>
              </a:rPr>
              <a:t> (flag) đ</a:t>
            </a:r>
            <a:r>
              <a:rPr lang="vi-VN" dirty="0">
                <a:solidFill>
                  <a:schemeClr val="tx1"/>
                </a:solidFill>
                <a:latin typeface="Times New Roman" panose="02020603050405020304" pitchFamily="18" charset="0"/>
                <a:cs typeface="Times New Roman" panose="02020603050405020304" pitchFamily="18" charset="0"/>
              </a:rPr>
              <a:t>ược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gắn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messager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Chỉ</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nhận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giá</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trị</a:t>
            </a:r>
            <a:r>
              <a:rPr lang="en-US" dirty="0">
                <a:solidFill>
                  <a:schemeClr val="tx1"/>
                </a:solidFill>
                <a:latin typeface="Times New Roman" panose="02020603050405020304" pitchFamily="18" charset="0"/>
                <a:cs typeface="Times New Roman" panose="02020603050405020304" pitchFamily="18" charset="0"/>
              </a:rPr>
              <a:t> 0 </a:t>
            </a:r>
            <a:r>
              <a:rPr lang="en-US" dirty="0" err="1">
                <a:solidFill>
                  <a:schemeClr val="tx1"/>
                </a:solidFill>
                <a:latin typeface="Times New Roman" panose="02020603050405020304" pitchFamily="18" charset="0"/>
                <a:cs typeface="Times New Roman" panose="02020603050405020304" pitchFamily="18" charset="0"/>
              </a:rPr>
              <a:t>hoặc</a:t>
            </a:r>
            <a:r>
              <a:rPr lang="en-US" dirty="0">
                <a:solidFill>
                  <a:schemeClr val="tx1"/>
                </a:solidFill>
                <a:latin typeface="Times New Roman" panose="02020603050405020304" pitchFamily="18" charset="0"/>
                <a:cs typeface="Times New Roman" panose="02020603050405020304" pitchFamily="18" charset="0"/>
              </a:rPr>
              <a:t> 1 (true or false). </a:t>
            </a:r>
            <a:r>
              <a:rPr lang="en-US" dirty="0" err="1">
                <a:solidFill>
                  <a:schemeClr val="tx1"/>
                </a:solidFill>
                <a:latin typeface="Times New Roman" panose="02020603050405020304" pitchFamily="18" charset="0"/>
                <a:cs typeface="Times New Roman" panose="02020603050405020304" pitchFamily="18" charset="0"/>
              </a:rPr>
              <a:t>Khi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Retian</a:t>
            </a:r>
            <a:r>
              <a:rPr lang="en-US" dirty="0">
                <a:solidFill>
                  <a:schemeClr val="tx1"/>
                </a:solidFill>
                <a:latin typeface="Times New Roman" panose="02020603050405020304" pitchFamily="18" charset="0"/>
                <a:cs typeface="Times New Roman" panose="02020603050405020304" pitchFamily="18" charset="0"/>
              </a:rPr>
              <a:t> = 1 </a:t>
            </a:r>
            <a:r>
              <a:rPr lang="en-US" dirty="0" err="1">
                <a:solidFill>
                  <a:schemeClr val="tx1"/>
                </a:solidFill>
                <a:latin typeface="Times New Roman" panose="02020603050405020304" pitchFamily="18" charset="0"/>
                <a:cs typeface="Times New Roman" panose="02020603050405020304" pitchFamily="18" charset="0"/>
              </a:rPr>
              <a:t>thì</a:t>
            </a:r>
            <a:r>
              <a:rPr lang="en-US" dirty="0">
                <a:solidFill>
                  <a:schemeClr val="tx1"/>
                </a:solidFill>
                <a:latin typeface="Times New Roman" panose="02020603050405020304" pitchFamily="18" charset="0"/>
                <a:cs typeface="Times New Roman" panose="02020603050405020304" pitchFamily="18" charset="0"/>
              </a:rPr>
              <a:t> broker </a:t>
            </a:r>
            <a:r>
              <a:rPr lang="en-US" dirty="0" err="1">
                <a:solidFill>
                  <a:schemeClr val="tx1"/>
                </a:solidFill>
                <a:latin typeface="Times New Roman" panose="02020603050405020304" pitchFamily="18" charset="0"/>
                <a:cs typeface="Times New Roman" panose="02020603050405020304" pitchFamily="18" charset="0"/>
              </a:rPr>
              <a:t>sẽ</a:t>
            </a:r>
            <a:r>
              <a:rPr lang="en-US" dirty="0">
                <a:solidFill>
                  <a:schemeClr val="tx1"/>
                </a:solidFill>
                <a:latin typeface="Times New Roman" panose="02020603050405020304" pitchFamily="18" charset="0"/>
                <a:cs typeface="Times New Roman" panose="02020603050405020304" pitchFamily="18" charset="0"/>
              </a:rPr>
              <a:t> l</a:t>
            </a:r>
            <a:r>
              <a:rPr lang="vi-VN" dirty="0">
                <a:solidFill>
                  <a:schemeClr val="tx1"/>
                </a:solidFill>
                <a:latin typeface="Times New Roman" panose="02020603050405020304" pitchFamily="18" charset="0"/>
                <a:cs typeface="Times New Roman" panose="02020603050405020304" pitchFamily="18" charset="0"/>
              </a:rPr>
              <a:t>ưu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messager</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cuối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cùn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của</a:t>
            </a:r>
            <a:r>
              <a:rPr lang="en-US" dirty="0">
                <a:solidFill>
                  <a:schemeClr val="tx1"/>
                </a:solidFill>
                <a:latin typeface="Times New Roman" panose="02020603050405020304" pitchFamily="18" charset="0"/>
                <a:cs typeface="Times New Roman" panose="02020603050405020304" pitchFamily="18" charset="0"/>
              </a:rPr>
              <a:t> 1 topic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kèm</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theo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QoS</a:t>
            </a:r>
            <a:r>
              <a:rPr lang="en-US" dirty="0">
                <a:solidFill>
                  <a:schemeClr val="tx1"/>
                </a:solidFill>
                <a:latin typeface="Times New Roman" panose="02020603050405020304" pitchFamily="18" charset="0"/>
                <a:cs typeface="Times New Roman" panose="02020603050405020304" pitchFamily="18" charset="0"/>
              </a:rPr>
              <a:t> t</a:t>
            </a:r>
            <a:r>
              <a:rPr lang="vi-VN" dirty="0">
                <a:solidFill>
                  <a:schemeClr val="tx1"/>
                </a:solidFill>
                <a:latin typeface="Times New Roman" panose="02020603050405020304" pitchFamily="18" charset="0"/>
                <a:cs typeface="Times New Roman" panose="02020603050405020304" pitchFamily="18" charset="0"/>
              </a:rPr>
              <a:t>ương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ứng</a:t>
            </a:r>
            <a:endParaRPr lang="en-US"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dirty="0">
              <a:solidFill>
                <a:schemeClr val="tx1"/>
              </a:solidFill>
              <a:latin typeface="Times New Roman" panose="02020603050405020304" pitchFamily="18" charset="0"/>
              <a:cs typeface="Times New Roman" panose="02020603050405020304" pitchFamily="18" charset="0"/>
            </a:endParaRPr>
          </a:p>
          <a:p>
            <a:pPr lvl="1"/>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62878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11</TotalTime>
  <Words>1548</Words>
  <Application>Microsoft Office PowerPoint</Application>
  <PresentationFormat>Màn hình rộng</PresentationFormat>
  <Paragraphs>119</Paragraphs>
  <Slides>23</Slides>
  <Notes>0</Notes>
  <HiddenSlides>0</HiddenSlides>
  <MMClips>2</MMClips>
  <ScaleCrop>false</ScaleCrop>
  <HeadingPairs>
    <vt:vector size="8" baseType="variant">
      <vt:variant>
        <vt:lpstr>Phông được Dùng</vt:lpstr>
      </vt:variant>
      <vt:variant>
        <vt:i4>5</vt:i4>
      </vt:variant>
      <vt:variant>
        <vt:lpstr>Chủ đề</vt:lpstr>
      </vt:variant>
      <vt:variant>
        <vt:i4>1</vt:i4>
      </vt:variant>
      <vt:variant>
        <vt:lpstr>Máy chủ nhúng OLE</vt:lpstr>
      </vt:variant>
      <vt:variant>
        <vt:i4>1</vt:i4>
      </vt:variant>
      <vt:variant>
        <vt:lpstr>Tiêu đề Bản chiếu</vt:lpstr>
      </vt:variant>
      <vt:variant>
        <vt:i4>23</vt:i4>
      </vt:variant>
    </vt:vector>
  </HeadingPairs>
  <TitlesOfParts>
    <vt:vector size="30" baseType="lpstr">
      <vt:lpstr>Arial</vt:lpstr>
      <vt:lpstr>Century Gothic</vt:lpstr>
      <vt:lpstr>Tahoma</vt:lpstr>
      <vt:lpstr>Times New Roman</vt:lpstr>
      <vt:lpstr>Wingdings 3</vt:lpstr>
      <vt:lpstr>Wisp</vt:lpstr>
      <vt:lpstr>Visio</vt:lpstr>
      <vt:lpstr>ĐỀ TÀI: NGHIÊN CỨU VỀ IOT VÀ ỨNG DỤNG ĐỂ ĐIỀU KHIỂN VÀ GIÁM SÁT NHÀ THÔNG MINH</vt:lpstr>
      <vt:lpstr>Nội Dung</vt:lpstr>
      <vt:lpstr>1.Internet of thing</vt:lpstr>
      <vt:lpstr>1.Internet Of Thing</vt:lpstr>
      <vt:lpstr>1.Internet Of Thing</vt:lpstr>
      <vt:lpstr>2.Mô hình tổng quan</vt:lpstr>
      <vt:lpstr>2.Mô hình tổng quan</vt:lpstr>
      <vt:lpstr>3.Giao thức MQTT</vt:lpstr>
      <vt:lpstr>3.Giao thức MQTT </vt:lpstr>
      <vt:lpstr>3.Giao thức MQTT </vt:lpstr>
      <vt:lpstr>3.Giao thức MQTT </vt:lpstr>
      <vt:lpstr>4. Giới thiệu về công cụ lập trình node red</vt:lpstr>
      <vt:lpstr>5. Thu thập dữ liệu môi trường</vt:lpstr>
      <vt:lpstr>6. Điều khiển thiết bị </vt:lpstr>
      <vt:lpstr>8. Thiết lập Raspberry pi</vt:lpstr>
      <vt:lpstr>9. Xây dựng giao diện web appication</vt:lpstr>
      <vt:lpstr>10. Xây dựng back-end</vt:lpstr>
      <vt:lpstr>11. Demo thu thập dữ liệu</vt:lpstr>
      <vt:lpstr>12. demo Điều Khiển led từ xa</vt:lpstr>
      <vt:lpstr>13. Tổng kết</vt:lpstr>
      <vt:lpstr>14.Hướng phát triển</vt:lpstr>
      <vt:lpstr>Hỏi Đáp</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tài:nghiên cứu IoT điều khiển và giám sát nhà thông minh</dc:title>
  <dc:creator>Xuyên Đỗ Hữu</dc:creator>
  <cp:lastModifiedBy>Xuyên Đỗ Hữu</cp:lastModifiedBy>
  <cp:revision>2</cp:revision>
  <dcterms:created xsi:type="dcterms:W3CDTF">2021-01-28T09:36:23Z</dcterms:created>
  <dcterms:modified xsi:type="dcterms:W3CDTF">2021-01-28T09:47:45Z</dcterms:modified>
</cp:coreProperties>
</file>